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62" r:id="rId5"/>
    <p:sldId id="259" r:id="rId6"/>
    <p:sldId id="272" r:id="rId7"/>
    <p:sldId id="273" r:id="rId8"/>
    <p:sldId id="274" r:id="rId9"/>
    <p:sldId id="275" r:id="rId10"/>
    <p:sldId id="276" r:id="rId11"/>
    <p:sldId id="277" r:id="rId12"/>
    <p:sldId id="278" r:id="rId13"/>
    <p:sldId id="279" r:id="rId14"/>
    <p:sldId id="280" r:id="rId15"/>
    <p:sldId id="281" r:id="rId16"/>
    <p:sldId id="261" r:id="rId17"/>
    <p:sldId id="260" r:id="rId18"/>
    <p:sldId id="271" r:id="rId19"/>
    <p:sldId id="263" r:id="rId20"/>
    <p:sldId id="264" r:id="rId21"/>
    <p:sldId id="265" r:id="rId22"/>
    <p:sldId id="270" r:id="rId23"/>
    <p:sldId id="290" r:id="rId24"/>
    <p:sldId id="266" r:id="rId25"/>
    <p:sldId id="267" r:id="rId26"/>
    <p:sldId id="268" r:id="rId27"/>
    <p:sldId id="269" r:id="rId28"/>
    <p:sldId id="282" r:id="rId29"/>
    <p:sldId id="287" r:id="rId30"/>
    <p:sldId id="288" r:id="rId31"/>
    <p:sldId id="28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8" d="100"/>
          <a:sy n="88" d="100"/>
        </p:scale>
        <p:origin x="-50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645B57-A673-41CD-823F-F66A5D5C7D6E}" type="datetimeFigureOut">
              <a:rPr lang="en-US" smtClean="0"/>
              <a:t>10/10/2016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9137C0-5180-4BAF-8487-21FCE2E27AA7}" type="slidenum">
              <a:rPr lang="en-US" smtClean="0"/>
              <a:t>‹#›</a:t>
            </a:fld>
            <a:endParaRPr lang="en-US"/>
          </a:p>
        </p:txBody>
      </p:sp>
    </p:spTree>
    <p:extLst>
      <p:ext uri="{BB962C8B-B14F-4D97-AF65-F5344CB8AC3E}">
        <p14:creationId xmlns:p14="http://schemas.microsoft.com/office/powerpoint/2010/main" val="2069801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24D6D4A-0871-4E07-9708-757BF83E86D5}" type="slidenum">
              <a:rPr lang="en-US" altLang="en-US"/>
              <a:pPr/>
              <a:t>28</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2287519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5FBE15-61C7-4B8E-B882-C98BCBE5B72B}"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B12C3-0A2C-4C5A-8418-EAD0F12FE1F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5FBE15-61C7-4B8E-B882-C98BCBE5B72B}"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B12C3-0A2C-4C5A-8418-EAD0F12FE1F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5FBE15-61C7-4B8E-B882-C98BCBE5B72B}"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B12C3-0A2C-4C5A-8418-EAD0F12FE1F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5FBE15-61C7-4B8E-B882-C98BCBE5B72B}"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B12C3-0A2C-4C5A-8418-EAD0F12FE1F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5FBE15-61C7-4B8E-B882-C98BCBE5B72B}"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B12C3-0A2C-4C5A-8418-EAD0F12FE1F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5FBE15-61C7-4B8E-B882-C98BCBE5B72B}"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B12C3-0A2C-4C5A-8418-EAD0F12FE1F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5FBE15-61C7-4B8E-B882-C98BCBE5B72B}"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8B12C3-0A2C-4C5A-8418-EAD0F12FE1F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5FBE15-61C7-4B8E-B882-C98BCBE5B72B}"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8B12C3-0A2C-4C5A-8418-EAD0F12FE1F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5FBE15-61C7-4B8E-B882-C98BCBE5B72B}"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8B12C3-0A2C-4C5A-8418-EAD0F12FE1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5FBE15-61C7-4B8E-B882-C98BCBE5B72B}"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B12C3-0A2C-4C5A-8418-EAD0F12FE1F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5FBE15-61C7-4B8E-B882-C98BCBE5B72B}"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B12C3-0A2C-4C5A-8418-EAD0F12FE1F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FBE15-61C7-4B8E-B882-C98BCBE5B72B}" type="datetimeFigureOut">
              <a:rPr lang="en-US" smtClean="0"/>
              <a:t>10/10/2016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B12C3-0A2C-4C5A-8418-EAD0F12FE1F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itosis.m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Cell Cycle and Mitosis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304800"/>
            <a:ext cx="5181600" cy="1143000"/>
          </a:xfrm>
        </p:spPr>
        <p:txBody>
          <a:bodyPr>
            <a:noAutofit/>
          </a:bodyPr>
          <a:lstStyle/>
          <a:p>
            <a:pPr>
              <a:defRPr/>
            </a:pPr>
            <a:r>
              <a:rPr lang="en-US" sz="8000" dirty="0" err="1" smtClean="0"/>
              <a:t>T</a:t>
            </a:r>
            <a:r>
              <a:rPr lang="en-US" sz="4400" dirty="0" err="1" smtClean="0"/>
              <a:t>elophase</a:t>
            </a:r>
            <a:endParaRPr lang="en-US" sz="4800" dirty="0"/>
          </a:p>
        </p:txBody>
      </p:sp>
      <p:sp>
        <p:nvSpPr>
          <p:cNvPr id="57347" name="Content Placeholder 5"/>
          <p:cNvSpPr>
            <a:spLocks noGrp="1"/>
          </p:cNvSpPr>
          <p:nvPr>
            <p:ph sz="half" idx="1"/>
          </p:nvPr>
        </p:nvSpPr>
        <p:spPr>
          <a:xfrm>
            <a:off x="152400" y="2057400"/>
            <a:ext cx="4343400" cy="4068763"/>
          </a:xfrm>
        </p:spPr>
        <p:txBody>
          <a:bodyPr/>
          <a:lstStyle/>
          <a:p>
            <a:r>
              <a:rPr lang="en-US" altLang="en-US" sz="3200" smtClean="0">
                <a:latin typeface="Arial" pitchFamily="34" charset="0"/>
                <a:cs typeface="Arial" pitchFamily="34" charset="0"/>
              </a:rPr>
              <a:t>2 </a:t>
            </a:r>
            <a:r>
              <a:rPr lang="en-US" altLang="en-US" sz="3200" smtClean="0">
                <a:solidFill>
                  <a:srgbClr val="FFFF00"/>
                </a:solidFill>
                <a:latin typeface="Arial" pitchFamily="34" charset="0"/>
                <a:cs typeface="Arial" pitchFamily="34" charset="0"/>
              </a:rPr>
              <a:t>Nuclear membranes </a:t>
            </a:r>
            <a:r>
              <a:rPr lang="en-US" altLang="en-US" sz="3200" smtClean="0">
                <a:latin typeface="Arial" pitchFamily="34" charset="0"/>
                <a:cs typeface="Arial" pitchFamily="34" charset="0"/>
              </a:rPr>
              <a:t>re-form</a:t>
            </a:r>
          </a:p>
          <a:p>
            <a:r>
              <a:rPr lang="en-US" altLang="en-US" sz="3200" smtClean="0">
                <a:solidFill>
                  <a:srgbClr val="FFFF00"/>
                </a:solidFill>
                <a:latin typeface="Arial" pitchFamily="34" charset="0"/>
                <a:cs typeface="Arial" pitchFamily="34" charset="0"/>
              </a:rPr>
              <a:t>Chromosomes</a:t>
            </a:r>
            <a:r>
              <a:rPr lang="en-US" altLang="en-US" sz="3200" smtClean="0">
                <a:latin typeface="Arial" pitchFamily="34" charset="0"/>
                <a:cs typeface="Arial" pitchFamily="34" charset="0"/>
              </a:rPr>
              <a:t> un-condense</a:t>
            </a:r>
          </a:p>
          <a:p>
            <a:r>
              <a:rPr lang="en-US" altLang="en-US" sz="3200" smtClean="0">
                <a:latin typeface="Arial" pitchFamily="34" charset="0"/>
                <a:cs typeface="Arial" pitchFamily="34" charset="0"/>
              </a:rPr>
              <a:t>Spindle fibers </a:t>
            </a:r>
            <a:r>
              <a:rPr lang="en-US" altLang="en-US" sz="3200" smtClean="0">
                <a:solidFill>
                  <a:srgbClr val="FFFF00"/>
                </a:solidFill>
                <a:latin typeface="Arial" pitchFamily="34" charset="0"/>
                <a:cs typeface="Arial" pitchFamily="34" charset="0"/>
              </a:rPr>
              <a:t>disappear</a:t>
            </a:r>
          </a:p>
        </p:txBody>
      </p:sp>
      <p:pic>
        <p:nvPicPr>
          <p:cNvPr id="57348" name="Picture 2" descr="Mitosis Animation"/>
          <p:cNvPicPr>
            <a:picLocks noChangeAspect="1" noChangeArrowheads="1" noCrop="1"/>
          </p:cNvPicPr>
          <p:nvPr/>
        </p:nvPicPr>
        <p:blipFill>
          <a:blip r:embed="rId2" cstate="print"/>
          <a:srcRect/>
          <a:stretch>
            <a:fillRect/>
          </a:stretch>
        </p:blipFill>
        <p:spPr bwMode="auto">
          <a:xfrm>
            <a:off x="0" y="0"/>
            <a:ext cx="3048000" cy="1828800"/>
          </a:xfrm>
          <a:prstGeom prst="rect">
            <a:avLst/>
          </a:prstGeom>
          <a:noFill/>
          <a:ln w="9525">
            <a:noFill/>
            <a:miter lim="800000"/>
            <a:headEnd/>
            <a:tailEnd/>
          </a:ln>
        </p:spPr>
      </p:pic>
      <p:pic>
        <p:nvPicPr>
          <p:cNvPr id="57349" name="Picture 6" descr="http://www89.homepage.villanova.edu/angelo.milicia/Biology/telophase.gif"/>
          <p:cNvPicPr>
            <a:picLocks noGrp="1" noChangeAspect="1" noChangeArrowheads="1"/>
          </p:cNvPicPr>
          <p:nvPr>
            <p:ph sz="half" idx="2"/>
          </p:nvPr>
        </p:nvPicPr>
        <p:blipFill>
          <a:blip r:embed="rId3" cstate="print"/>
          <a:srcRect/>
          <a:stretch>
            <a:fillRect/>
          </a:stretch>
        </p:blipFill>
        <p:spPr>
          <a:xfrm>
            <a:off x="4800600" y="1752600"/>
            <a:ext cx="3810000" cy="4514850"/>
          </a:xfrm>
          <a:noFill/>
        </p:spPr>
      </p:pic>
      <p:sp>
        <p:nvSpPr>
          <p:cNvPr id="57350" name="TextBox 5"/>
          <p:cNvSpPr txBox="1">
            <a:spLocks noChangeArrowheads="1"/>
          </p:cNvSpPr>
          <p:nvPr/>
        </p:nvSpPr>
        <p:spPr bwMode="auto">
          <a:xfrm>
            <a:off x="3124200" y="5181600"/>
            <a:ext cx="1676400" cy="369888"/>
          </a:xfrm>
          <a:prstGeom prst="rect">
            <a:avLst/>
          </a:prstGeom>
          <a:solidFill>
            <a:schemeClr val="tx1"/>
          </a:solidFill>
          <a:ln w="9525">
            <a:noFill/>
            <a:miter lim="800000"/>
            <a:headEnd/>
            <a:tailEnd/>
          </a:ln>
        </p:spPr>
        <p:txBody>
          <a:bodyPr>
            <a:spAutoFit/>
          </a:bodyPr>
          <a:lstStyle/>
          <a:p>
            <a:r>
              <a:rPr lang="en-US" altLang="en-US">
                <a:solidFill>
                  <a:schemeClr val="bg1"/>
                </a:solidFill>
              </a:rPr>
              <a:t>Chromosomes</a:t>
            </a:r>
          </a:p>
        </p:txBody>
      </p:sp>
      <p:sp>
        <p:nvSpPr>
          <p:cNvPr id="57351" name="TextBox 6"/>
          <p:cNvSpPr txBox="1">
            <a:spLocks noChangeArrowheads="1"/>
          </p:cNvSpPr>
          <p:nvPr/>
        </p:nvSpPr>
        <p:spPr bwMode="auto">
          <a:xfrm>
            <a:off x="4114800" y="1752600"/>
            <a:ext cx="1676400" cy="646113"/>
          </a:xfrm>
          <a:prstGeom prst="rect">
            <a:avLst/>
          </a:prstGeom>
          <a:solidFill>
            <a:schemeClr val="tx1"/>
          </a:solidFill>
          <a:ln w="9525">
            <a:noFill/>
            <a:miter lim="800000"/>
            <a:headEnd/>
            <a:tailEnd/>
          </a:ln>
        </p:spPr>
        <p:txBody>
          <a:bodyPr>
            <a:spAutoFit/>
          </a:bodyPr>
          <a:lstStyle/>
          <a:p>
            <a:r>
              <a:rPr lang="en-US" altLang="en-US">
                <a:solidFill>
                  <a:schemeClr val="bg1"/>
                </a:solidFill>
              </a:rPr>
              <a:t>Nuclear Membrane</a:t>
            </a:r>
          </a:p>
        </p:txBody>
      </p:sp>
      <p:cxnSp>
        <p:nvCxnSpPr>
          <p:cNvPr id="8" name="Straight Arrow Connector 7"/>
          <p:cNvCxnSpPr>
            <a:stCxn id="57350" idx="3"/>
          </p:cNvCxnSpPr>
          <p:nvPr/>
        </p:nvCxnSpPr>
        <p:spPr>
          <a:xfrm flipV="1">
            <a:off x="4800600" y="5029200"/>
            <a:ext cx="1295400" cy="336550"/>
          </a:xfrm>
          <a:prstGeom prst="straightConnector1">
            <a:avLst/>
          </a:prstGeom>
          <a:ln w="349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181600" y="2012950"/>
            <a:ext cx="1219200" cy="577850"/>
          </a:xfrm>
          <a:prstGeom prst="straightConnector1">
            <a:avLst/>
          </a:prstGeom>
          <a:ln w="34925">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304800"/>
            <a:ext cx="5181600" cy="1143000"/>
          </a:xfrm>
        </p:spPr>
        <p:txBody>
          <a:bodyPr>
            <a:noAutofit/>
          </a:bodyPr>
          <a:lstStyle/>
          <a:p>
            <a:pPr>
              <a:defRPr/>
            </a:pPr>
            <a:r>
              <a:rPr lang="en-US" sz="8000" dirty="0" err="1" smtClean="0"/>
              <a:t>C</a:t>
            </a:r>
            <a:r>
              <a:rPr lang="en-US" sz="4800" dirty="0" err="1" smtClean="0"/>
              <a:t>ytokinesis</a:t>
            </a:r>
            <a:endParaRPr lang="en-US" sz="4800" dirty="0"/>
          </a:p>
        </p:txBody>
      </p:sp>
      <p:sp>
        <p:nvSpPr>
          <p:cNvPr id="58371" name="Content Placeholder 5"/>
          <p:cNvSpPr>
            <a:spLocks noGrp="1"/>
          </p:cNvSpPr>
          <p:nvPr>
            <p:ph sz="half" idx="1"/>
          </p:nvPr>
        </p:nvSpPr>
        <p:spPr>
          <a:xfrm>
            <a:off x="152400" y="2057400"/>
            <a:ext cx="4343400" cy="4068763"/>
          </a:xfrm>
        </p:spPr>
        <p:txBody>
          <a:bodyPr/>
          <a:lstStyle/>
          <a:p>
            <a:r>
              <a:rPr lang="en-US" altLang="en-US" sz="3200" smtClean="0">
                <a:solidFill>
                  <a:srgbClr val="FFFF00"/>
                </a:solidFill>
                <a:latin typeface="Arial" pitchFamily="34" charset="0"/>
                <a:cs typeface="Arial" pitchFamily="34" charset="0"/>
              </a:rPr>
              <a:t>Cytoplasm</a:t>
            </a:r>
            <a:r>
              <a:rPr lang="en-US" altLang="en-US" sz="3200" smtClean="0">
                <a:latin typeface="Arial" pitchFamily="34" charset="0"/>
                <a:cs typeface="Arial" pitchFamily="34" charset="0"/>
              </a:rPr>
              <a:t> and organelles divide</a:t>
            </a:r>
          </a:p>
          <a:p>
            <a:r>
              <a:rPr lang="en-US" altLang="en-US" sz="3200" smtClean="0">
                <a:latin typeface="Arial" pitchFamily="34" charset="0"/>
                <a:cs typeface="Arial" pitchFamily="34" charset="0"/>
              </a:rPr>
              <a:t>2 daughter cells with </a:t>
            </a:r>
            <a:r>
              <a:rPr lang="en-US" altLang="en-US" sz="3200" smtClean="0">
                <a:solidFill>
                  <a:srgbClr val="FFFF00"/>
                </a:solidFill>
                <a:latin typeface="Arial" pitchFamily="34" charset="0"/>
                <a:cs typeface="Arial" pitchFamily="34" charset="0"/>
              </a:rPr>
              <a:t>identical</a:t>
            </a:r>
            <a:r>
              <a:rPr lang="en-US" altLang="en-US" sz="3200" smtClean="0">
                <a:latin typeface="Arial" pitchFamily="34" charset="0"/>
                <a:cs typeface="Arial" pitchFamily="34" charset="0"/>
              </a:rPr>
              <a:t> genetic information (DNA) are produced</a:t>
            </a:r>
          </a:p>
        </p:txBody>
      </p:sp>
      <p:pic>
        <p:nvPicPr>
          <p:cNvPr id="58372" name="Picture 2" descr="Mitosis Animation"/>
          <p:cNvPicPr>
            <a:picLocks noChangeAspect="1" noChangeArrowheads="1" noCrop="1"/>
          </p:cNvPicPr>
          <p:nvPr/>
        </p:nvPicPr>
        <p:blipFill>
          <a:blip r:embed="rId2" cstate="print"/>
          <a:srcRect/>
          <a:stretch>
            <a:fillRect/>
          </a:stretch>
        </p:blipFill>
        <p:spPr bwMode="auto">
          <a:xfrm>
            <a:off x="0" y="0"/>
            <a:ext cx="3048000" cy="1828800"/>
          </a:xfrm>
          <a:prstGeom prst="rect">
            <a:avLst/>
          </a:prstGeom>
          <a:noFill/>
          <a:ln w="9525">
            <a:noFill/>
            <a:miter lim="800000"/>
            <a:headEnd/>
            <a:tailEnd/>
          </a:ln>
        </p:spPr>
      </p:pic>
      <p:sp>
        <p:nvSpPr>
          <p:cNvPr id="58373" name="AutoShape 2" descr="data:image/jpeg;base64,/9j/4AAQSkZJRgABAQAAAQABAAD/2wCEAAkGBxQSEhQUEhQVFBUUFxcUFRUUFBYVFxcVFBUXFxQXFhQYHCggGBolHBQVIjEhJSkrLi8uFyAzODMsQygtLisBCgoKDg0OGxAQGywkICUsLCwsLCwsLCwsLCwsLCwsLCwsLCwsLCwsLCwsLCwsLCwsLCwsLCwsLywsLCwsLCwsLP/AABEIALEBHAMBEQACEQEDEQH/xAAbAAACAwEBAQAAAAAAAAAAAAAABAMFBgECB//EAD8QAAEDAgMFBQYDCAICAwEAAAEAAhEDIQQSMQUiQVFhMnGBkaEGE0JSscFy0eEUIzNigpKy8FPxouJDc8IV/8QAGgEBAAMBAQEAAAAAAAAAAAAAAAIDBAEFBv/EADIRAAICAQIFAQcEAwADAQAAAAABAhEDITEEEkFRYXETIoGRobHwMkLB0RTh8TNSYiP/2gAMAwEAAhEDEQA/APuCAEAIAQAgBACAEAIAQAgBACAEAIAQAgBACAEAIAQHHOAEkgDmbItQV2I25RZ8WY8mifXT1WiHC5ZdK9TloRqe04+GmT3uA9BKvXAv9zFkZ2/VOlIeTipf4ePrI773RAPaGqNaQ/8AIfVP8LH0kKfYlo+07fiYR+Eg/WFB8DL9rTOWWWF2rSqdl4nk7dPrr4LPPh8kN0Ex1UnQQAgBACAEAIAQAgBACAEB4q1Q0S4gAcSYXUm3SQKbF+0bBam0vPM2HhxK2Y+Cm9ZOjl9hN20MVU03B0AH+V1csPDw31JrHOXQjNDEHWqf73fZS5sK2iSXDzfU5+yVuFU/3vXfaYv/AF+iO/40u56a7FM0qF39Qd/kFFrh5bqiLw5ETM29VZ/FYCOd2nzuCoPg8cv0SK2pLdFrgts0qlgcruTreR0Ky5OGyY91YtFgqDoIAQAgBACAEB5qVA0EuIAGpNgupNukChxvtDJy0WyfmI+jfufJbsfB0ryOhvsV78PUqGarz3TPoLBXrJjh+hFseHk/1EtPCU28J/Ff00Vcs031L44IIYbUA0gd1lBu9yxRrY6Ky4do9Csh0HZXagHvErqbWxFwT3QtW2Yx3Z3e648irY55rfUplw8XtoeKWJr4fjnYOBuI+rfouyhizeGZ5Y5Q8l9s3ajKwtZ3Fp18OYWDNgnieu3cgmmPKk6CAEAIAQAgBACAEBWbV2w2lujefy4D8X5LTg4aWTXZHGyk9xUrnNVcQOA/JvBbuaGJcsEWwwylqxylSYzsiOvHzVEpyluzXDGo7I6ayjRM8GsgOe/QAKyCj0KyChavgmO03T008QrYZpR8lE+HjLbQ7hto1cOQH77O/wDxdw7iuzw482sdGZpY5Q3NJhMW2q3MwyOPMHkQvOnjlB1IjZOoAEAIAQC+OxjaTczj3DiTyCnjxyySqIszFWpUxLszjlYNANPDmeq9OMYYFS3JY8Tn6DDGNYIaI68T3lUyk5bm2MFHYiqVVEmRGsgOe9QB71AdFZASNrICZlZAT06qChTFYD46W64XgGL9ORV8M37Z6oy5cF6xLLY22M+5Us8WB0zR04O6LNxHDcnvQ2+xmvoy5WM6CAEAIAQAgBAUu29rFn7und5sSL5Z4DqtnDcNze/PY54RX4PBBu8+7tecfmeq0ZMvNpHRGrFh5dXuT1KqpNIu+qgIXVUB4NRAHvEAe8KA6KqAkbWQE7XgiDcHmup1qjjSapiwzUHe8pnd4jpyPMdVfccy5Z7mLJi5dUajZ+NbWZmb4jiDyK83LjeOXKysZVYBAeK1QNaXOMACSe5dUXJ0twZR73YmoXOkMboOnAd/P/peqksEOVbksWPnfgbqOAECwGizm9JLYTq1EOkBcgOIAQAgAoDjXcjK6LPbXrgGKdVANUqqAh2hhMwzss8Xtxj7q7Fk5fdexmzYrVrctdh7T962HdtuvUfN+aycTg9nK1szKmWizHQQAgBACArNubS9y2G9t2nQcXLTw2D2ktdkcKfAYXKM7u0b34T9yteXJfurZGrDi5fee5LUqKk0itSogISUBxACAEAIAQAgJKb0A3TdwK6casUD3YeoHM7J4cxxafzWmo54VLcwZYcj9TW4TEtqMDmmx8weIPVeVODhLlZEmUAZ/wBpsSSW0W8YLv8A8j7+S38Hjq8j+Bzd0cp0wxoaOHqeJRycm2zfGKiqQtWcuFgm4oDiAEB5qVA0EuIAGpK6cbEffPqTk/ds+Y9o+dm+p7lNRK5TOjZ9P45edd6SePF3CxUuRlTyIkbsmkQCWZT3aeMKMnRJSOPwlWnem7O35XGfJ2o9R0UbTJKVE2ExQfMSHDtNOo/MdVxqixSsepVFwkOUXoBPFg0agqs535TxB6FaIVli8cjFnx8r5kajB4kVGB7dD6HiCvMnBwlyspROoHQQAgI69UMaXO0aJK7GLk6QMrQmtUdVfpNh3aDwXqyrFBY4lmCHNK2NVqizm4SqvQEKAEAIAQAgBACAEAICei5AM1aWdhbx1HfwU4S5XZXljzRoW2Fj/dVMruy4wZ4HQH7H9FdxWH2kOZbo85aM15MLyFqTMngne9qvqnnbx08gF6s17PHGCLcEblY3WcqDaJVnIBdACAEBWz752Y/w2Hd/mPzdennxEWJFTepK7EFpkZcoBgkkC0QQI/3mrLSenYq5bXmzyMU7NJa0NMEy7IXW3dRIFuPDvXFO24r4ev8AwSwpK9d9fBLUqOqEw4lonPlOWBHwQ6Tpc3HK6i5yjstvRiGOGz67X/wabjKZeAKnATOUa2EmN4ai2khVODaUjqbinFq/jf8AJDtHB5jnpECozkbGQCQY1BH+yFJWtxGWuh6weJD2hwtwIOoI1B7iuGiI/SeuHRosD2lp4/6CuqTi7RGceZUL+z2LNOqabtHGO54089PJW8Xj54Ka/EebVOjVLyyQIAQGf9p8STlot1dBd57o87+AW/goJXkfQ5vojw1gY0NHD1PErrlzOz0YR5VQtWcokrFSUBxACAEAIAQAgBACAEB7plAx6iUBW7UpQ+eDhPjx/wB6rdglcfQ8/PGplxS2lmwj5O80ZD/VYHyPoVhlg5eIS6PUr3QvspkUweZJ+w+itzu5m3h41Cz1WKqLxKqUBGgBAJ7TecoYNahy9w1cfIR4hdjuRm9COpWFOGiLCByzEwJH93l5aIK13KJX10/OhX1nEHM4mBDQBx3iA7wgm8DTqUcbSpfC/wA012JqS1Ter6/nXTc80cUA4ioS0mZknNIkEB5BgWa2eYMQJKg4KUHNqq+r+3p4LWnFqMNdvRL79bdhTxQZBtBJGQtztbcxlcZDAA5oJ4S2xUVKcU1PRrXRfT5L0OzwwyVye95br4/P4lnSwzS27jmAjtAWky1oBAeOOs2grnNzaXo/v5M7bhrWq7J/MsMNUBc4aEAmL2iAXRrB6g2Zrqozv9W5GKS910hBrgytLexWm3y1GDTxAP8AaF1p0WxepZUiolo9RcgENsU8rmvHHj1H+jyWvh5WnFmHiY1KzVbMxfvabX8dHfiGv5+K8rNj9nNxKkNKs6cJQGSwz/e1n1TpNvGzfQL1pr2eNQLeHjzSbGazlnNqEqrkBEgBAKfthfIotzxq8nLTHPe+Lw813lK3M8uwz3RmqkyRu04pgCYO9d3B3G8KyMe5U8p1+zqQiXvBNgTXfJP92q4hzM4cPUZem8vHyVDPlUFx4yu8hKOStybC4kPmJDm2c09pp69OvFVtUXKVk64dBACA9MQDlEoCLa7Ja08jHmP0Wjh3UmjLxMdEyqbUIBE2MT1i4WtpNpmM0VBsU2joPovOk7kz0saaiiCsVEsEnoDygBAV1Z01if8AjZb8Tzf/ABarsUbZTlZX4qqQYnMW7wIvcEgAnnOfXUgBanJOL5Pz800K8eN8yc+vfsIYuo9pfLwLC5JJIm0Qd2MrTobFZ4NexblbbdWtl8PNmzlTyxUEkkrp+nf1Wuxx9MEFxDQGQ4A6CQ45Tc9r3VrkCVGTSwwSf6tL7Or+/wDWxON/5E7TtXflX09F89z3VbMEGcwa4t3u2ZJaBMzmadBaSOqhKbcEo99ZOtaV+tffodhFKcnLt7qXa6t9L/GTtIAbLae5eDqQWyCYuSNOVr6EqTnk5aiqu7+rrpS+pX7PHKbbk2unjWvJeCpk9y5jWkwWOqZLxAEPY2Iu0jjx5KtOSvm69tvxGVwjK0tK11/jv5ObYn3QqNAytiqIPZyEFwjgCIEX1N1NNNEIXF0OsKgayHGbepUKjKdTMMwnPl3ReLnU+ExZZM/FwwyUZXr16FkMUpq4llj4fRzNIcLOBBkEaWPit3DzXMmtbMvERuPoc9k8Xle6mTZ1x3j8x9FLjsdx510MMTVryyQhtuvkovPEjKP6rfSVfw8ObIkcexS7NZlpD+aT9h9FszyuZs4eNRsKxVReJvKA8oBKnSOIJvFAWt/8pGt/+Mf+XdrLZeSmc+g7+0NDA4CG2DbZBrA7X1g/c9TtaMr5WpcvUVp1swbkBMyZgwHE9om50BMToY6LntIOK6kp4ZxlLmpeCBmJaCXOfmtbKZc0Qd82njYiANYuVpak1ypP12/1/JTUd+va7snp1g42iGxALgdRN4MA6WHNVKMFTbJtzWiWvoRYunJFSn/EZw+ZvFp5g8DwKlKKrTY7GTvUbw9YPaHN0cJ/Q9VQaU7JFw6CA61AN0UB62iJpO6QfX9Vbhfvopzq4FJC3nnmmeIC8s9WOwlWKHRRyA4gBGCnc856+W7veNAB/lpsctOClLUz5E2nRW4m2Yt1MscPxEuzTxBEDuHS0csnh12V3+fC/iauH5cskpK2l9tK+dCtF5dlvmBlljdrYAJMx81ifRRyqWRJQ0fbxr/VF2Pkx83Pqt76W+nXfc66kYJBy5gQwQXEhzQItIvJGpgj4V3JUckKrd3XdX0vtWpDFLnxzTXRat+nWvmjtPK2A4w8hlRzwXTADiGg8JzM10gm8qGRQxVzK1GTpfRX976k4PLn5uTS0k/nr9NKJWU26ARMgQ1riA4gtJG8W7uYzr5KM+ZS5oPVtPfTra1OJxa95KkmvOnVV8CzpVhLHgZGuhjnte5wzjNczIykOvOpAPUnOfKotap/6M/sYpt3o118qyxfnfTfmAyuYT0nKcwA6EgQdIAkxeUnG9H6GaMaS+vxPeAfNOmTqWNPm0KL3NC1GcRhadVhbVaC3U5rRHEO+HvVWXHCcamtCyLcXaMx7NVsuJfRoVHvw7mv1bInLY/yifitNrXkeRwGRQ4nkxtuJfxMebFclqW1CsWVA4aggjvC+tnFSi4s8BM+h0qgcA4aEAjuN18/JNOiwpPaypuMbzdP9o/9lu4Fe85eDkiPLDQOQA8gut22z0IKkkKViuExUoBPHS4tpNsahOYjUU29sjzA/q6KS7kJvQbxdVtNpEZWMLGiBM5rWAHwzPeFCPNOTivxdSukqff8XzKV2Ic8TORrTM33Wlxgj+uJ8OV+Y+X2cnv/AH/W7NM48uaKrV/nzeiFn1Q8saW5gTDGkgEMa5pgiIu0HTmNdF2KjLFt4S8d79CySljyWnt7zfnsl6/ydbiiKgYXBjSA4kGGthozQDZxEgzz0AiFfhjOcVq29tPPnv8Ab4mfOsUU2o9eu/XXTpsH7cGkNY4EXkNEzc7w5E3MiLme+cXk5feT67ePzYjLFBvStVpfn5D1KuJIBHEyTmgAwDJv3ybRpy5icWnX56leWM043+elEuD3Kr2cHj3re/SoB0mD4lVSXUsxsfUCwEB1qAbpICXEj92/8JPlf7KcP1Iry/oZRL0Hseat0aWsV5iPWQjWQChQAgBAVM5atbdmXNd1vTaBrzhwVqVx8lW0t6KgtEkkG9pJLcsk7jj8p1/0K6UlGlkppePvZOMXJP2Wju/tt8UFSsPeHKwEyAJ3oid5xBMib6jQXAVUrbqWvZ30pW1X1LsceWFp13Xm9Fr9CPKGksYQ7LBlrbyajQY4ABxBymBLbKvLw8qk5vpbfnovil8U0XYuJi+VqNW2kvHV/wAeNTtF+bdc007m40Dycr3zmgDekiIkCNSk8Tc7tN12rZWl01apfTcjGahDRddrt036dGn28EtSkHQGltrNLSTeCDlgREhzZPC5kQW9nJqXIlr28PX57HMVOKyTbp9X0a0+K1LGiAGGCGh4ccgdmAdGRwzkmCXQQdN7uRyknzT7ad9Ovy6GVqMmoR1qWr+f+0WterlovzDKW03OI1G81rjB4jMSqV+uvzUj+1y/NAwjMrGDk1o8mgKxliFfaDZ9auxrKTwGl2+02kcCTxA+Xj4LBx2HLliowdLqXYpRi7Zc7C2UzDsysFz2nHVx69OQ4K7h+GhghUfj5IZMjnqzP4h0OC9o8dm49nK+ag2fhJb9x6ELyeLhWV111JrYR9qDNSkO/wBSB9ldwSqEmd6o91lE9JCNYoGLIELYGTWqPHw5aTRz3S90dSXAf0hcm6SK6Tu+xBtJ5e0NIJMu7IMXpw6PEgzyKhHWbosh7sF0734f9bFbtPF5nB+UC0XMEQ7MHagk2iD6LTHE4JRf7nT+f9DG4vmab91Wvlr6UxSrGcPglrbODiRALSwkccg92Ta4HUFQScXyx6rfrfn6fjRoUvcfPpT9f+nAMrgWcM7gSYEF3zcd0EnQX5i8sd8jS6fxdfB3v8jmRxlNc28qXz8d1S08ahh8QM0uAOcHNETvRGUmIIHC95IU4ylDmTfLVNad/H/ddyrLjjJRq3037db/ALrTYlwziRmkgb0GZvkzREWaSSByuOIV04RU5NPdf18ynml7NRa2f9r+izdUvSeJGWoG3BBy1Rlg9xd6KicWrTIroy2VJcCA61AN0UAw8bjvwn6FSj+pEZ/pZnl6TPLNLVK8s9VCNVDoqUAIAQFbi2fvv/sp2vF6bpieocB4KyBCTqRW4oRMZu/LmJaIObL8zbjzHFXvIlTaTt/wchicm430X3FamHa1rTYgAgtkTmkWgGSDOk6Geajni4p8ka15k/C+32LeHyc8lHI7v3Xp36v/AJfk57s08odYgOMttIIOcyOEm8CRA5QIT55QlHff010SXla+OxZGUOZSWmy+Wv1paedTuYBwyyWvAJDRcFsiR1JdP9Z8aee1Gb2v5r+dn9CbhSlD93qt/wAr5X1GMHh/3gbLRnIZpe+TeJIM6kRwi0iCbY5KftF2r477/IoyxThyPo+bxV60vr8CxwFCXFuYkNaYEkAAFgjuyNEE8W9IWXLOUkm99P5+/U6lGK2pa/6+Kf0GtrAljWECazgy2gZnLiAOG5mPTTgrIpKVraihNONeRtSLRqkuAepIHsY7HG4Xos8kudk40sZE6mfQD7LPmxczT8As/aP+NS8P81Twf/ikWL9SO4yq1jXOeQ1rRJJ0AVUpxhG5PRHppXoiowW0qddpdTMwYINiOUjrqq8HEQzR5oHZwcXTPauZEW2QzM1xkgmrVNjxbVAHoFHIra8alSlSf53QnVqQHOcA8ScxiGhoLSQ5l9GuYSRzg6KxJqnHRt/fs/48CoyfLJ6JfVX/ALoqs4zFstdFgcpGYBwghtgJkj+okwuPHNy97o9PDWtPxpobFKMY3G1a1Xrp87evppuRYgNeN05AGknK10ZM0Zw3LxBEgRoV2eVuajvr33ut34fWxixOMHL036NJ7a3ql2I3Ce2cwaQTmMS3KAIixsbNiQGnlCLPyuUUq1uXW9tL9f4VE3gU6knvGo9K3t13r63qe6jQ6Dma1pjK2ZAzWBJ5wOXAXJurXKcnq6l2rVdX8Hrr6lUOXHGkrj36PtX00Ja5aCRJuQAMpZmAZI0F3A+cyrY40pe4lfVdFq79DOsknH3+nXq9PL1Ha4Io5i6YDXGReWwR6+nO0Vcyld/8IzSjsX5VBajiA61AN0UA0Ruu7j9F1bojP9LM4vTPLNGTLQeYH0XmdT1Y7CdVcOipQAgBAJ7TYcgeLmmc4A1IFnD+0nxhSi6ZCaF69MOAcIjtA6zm4+NpF7x43y5eR3sUwlLnVb+OwnWwGZ8kS3W8gMgR2SCQOsacbJUuSo38dvPrsWxzRTuVX43+ao8V8JJpuZTyhsZhHaBgEueJhrpN+U6zbjyZHGmm39NCUeSLl7yXXzr2PRpe8qQ0h7mtyAAaWMkOBtBy36GIAgZ4O8ck93p2rcvlJwp/t/U+rf5X1JqVNxlrAYIuTq6A4HSdSHXJ0HOFGKj7Jrf8+5HLJ+2Un00r1/hJr4lps7BgNdBO8Wlzjfs5g4RNiczh6qOsoKNaLYplJLI5PV/60PDKnvapqfAyadPqZ33egaO481bVIjjj1G2rhaNUQgGnuhjjyB+ilFW0iM5VFmO2gfst8jzB/AsJYoykkcND7VCHUnd/oQVi4HWMkTbppmL27Uq4vGHDZ2sYw8HAzEGY+J9+zwvyJXgcQ8nEcR7G6S/Pme9jrHj56uzQ4XAsosDKYgDzJ4lx4lezhwwxR5YIzTk5O2cVhER2eX5HBura1UmBJg1DFjqN4WsdLhSpPczvTcXxFPK9su93nGV5uW3uHN4GQ2DNwIPVPZubkl0Vr7FkM1Y06vX+b/kq67QJFhl3GiQWjKDEMcSdHTOmvNR55xleRdnp9brXp9DXGMZxSx9b338ePkQu93Z8kZYIJk53PIMgRENym3GeiksajKSWsmnp27enfw+p32mSUEnpG0r9N/6IxWcBdsOfIa6XEBpOXdbOgAItwCtbhLMp/tcdfiuvb81I+yccThesZfHT732PT2F0ZYcHAsDSB3SMoaJvbnCRm55aktNKfZtJ79jnLDFhtN3q35pv/v1JMGIbvWa45eWVzXZpnuMf9BRjGWNua8W/lq+u7pjLKGRRh11peHar5alhXY40n5o3g1rY5PPHrPC8cFdm5aTRgjzaxZfFZDUgQHWIByiEA1UO478J+hXY7ojP9LM2vTPLL+gZps/CPovOmqkz08TuCF6wUCYqUAIAQAgK1oFJ2R38N5/dng1xuWE8OMeXC9sJFE4VsMVqIO7DeB7M26tGvh4qXNBbIrrJVtuvUhq4VjeyMxJ0cAQDpnDRYHQAAXtbVSxtyWjpL4X+eSM5a+9v8/gTU6MwCC1oHYgiGgHeMm5zZeeircIyk3f4yXtJRSSr1J8FQDW7pIzAdN08STcEwJNtALwq1FJUlSRLJKUpc0nbFX1feAUqJIpiz6s3dGrWHiTxdw711UiaTk7Y2xgaAAIAEADgBoFEtRIwIdHKIQBtJ8Uj1IH3+ytwq5lHEOomQxjpcO9a5bmFGt9msHmpE/zEejVi4qfLNLwKLH2qpTSB+Vw8iCPrCq4GVZK7o7Izu1vZ+nimNeNyrAIqNGpHzDjca6iNVn4zgYZZPpLuetw/ESjFdUQ7GZiWhzMTlIbAY8Oku5k9Opg965wizpOOXpsyeXkdOA45ayoSwbnMr1GiIdFQgiZa4BrovwLCSOqmqa1M+REoo5KoDnsDXtdlDnkhzhrrEHKbmdQJF7xcWlcb7eK8/wABT51qttdN/wA8FDVptzENySQHAOfdozNbDnREQeAOvQxbjjlWstN/PnRfXU0PJj5KSb28dO+v56izK29J3gHiTyacwgiDDQIBAHCOAUYY5SclLRcurXXW1V/i6F+SSUYuGsr91P0pt/wR5sodT3ZO8LkkgAkdxbymTmHVWcOvelOulNPrbe/5t8CviU3GCvrafbStO4Cm4OcQARnAzQTJIuYjjLTwjlyYlBYpNOt1W6q9PKJZpSeWKl013pp9n0/4P0aRLpcLg5svAy1rY5TxB4AdxFmGLeKp9d/Bjz5Ep/8A5v0f5+WOlsmi2O05ryOTaYkf4jzUczV0iONdy2WU0oEB6poB2iEBLizFN/4SPO33U8auSK8rqDM091wvRPNNBs980h0kev6rBmVTZ6GB+4jxWVRcKFAcQAgBAeKtMOBa4Ag2IKBqxRrKtLs/vWcGuMPHQONneMeKsUimWNnRjGgyaNQOiP4Wa3LM2RFz5rt6UiPKzhxNRx3aJi0e8IY3vIBJOvL7Q5kloc9m2d/Yy/8Aiukf8bJaz+ri/wAbdFHmLY463HGtAEAQBYAWAUSyjq4CWkEA7RagK/bla4b8ok95/T6rXw8aTkYuJlcqMyDL1ZuzOfRvZmllw7f5iT6x9AF5XFu8rJLYd2hh/eU3t5gx3i49QFXinyTUjrM3sipLC3i0+h/WV6PERqV9zTw0rjRLWaqDSI1AgK/aIyltWJDJa8c6b7O8oB7pUotornG0OvpgsYJsOyQBx+LSAZIkyIk8Dfi5ubd6lMq3SS/PApVqsu1wJJdGZrZc6QQYqEaxvQ6eIJspbrRbfZdzsYte9e+q6alVicPq8394Lhjpy5gdKbDcXA0NuUqXs3GNQTVO9fsaI5uaSUmtq2+tvr9DlbCsytczWxL2bskmdwce1E9bgnTsMjpxk9Xu/H4qR1/qTS93pF/z26t/jOsY5paBOYwCS0jKchEhsaGG2id2FKMnpFvT808+nkqnyyTmtO3n57V3H6GG0cY+tgAJPWQed11z92rv7FdPm0Vfc94AZ3uqcP4bO4HePmAP6VRItgh9RLAQElIIGx6iEB42s6KccyB9/srsCuZn4h+6ZjEPv3fZbGYS+2NUs5v9Q+h+yzcTHZmvhZboYrBZjWJvQHlACAEAIAQAgoEAIAQAEAzRagHGkNBJ0FyupXock6VmX2niJknjdehXLGkeY3bsrcAJM9VGO5xn1XA0slNjeTQPGLrxckuabfkmTqAMrjafuMST8L7+DjfyK9PFL2uGuqJY5cshis1VI9ARrsQC5E2N0DQlh3iifdPvTJ/duN4/kJ5j1HipeUUSjQ9Xw7HOaSyeMtIbPK89IIGtuSgsjTruRUajaews9sksa12SbiACHSLAtFhOt56cVYoTW/1OPJDSS38JkWIwzmkZfdtiATlFpIyNaTqZjgOHjY4OaV7/AMf9OQzRje+3wb/4c/ZXNsMokkm5JvxLj5SnKl+USU+a78His7O73VOw1e4fCCefM8PPgoukSSbLCmwNAaBAAgDoFUXJUekOggJ6LUFD1EICu23WuB8ok95/69Vq4aOjkYuJlqkZ4GSr9zMW2DeWFr+Fx36ZvqFGdTTj1J45csky5rBYD007EazUBGgBACAEAIAQAgBACAkpNQDtFiAU2tiI3B3u+w+/ktPDw/czHxE/2oym0a8mFdNmZIc9ncNnqMbzcJ7pv6KE3ywbO0fUF4pIEBW7ewPvadhvNu3rzHj9gtHDZfZz12Zxq0VOzsRnZB7TbHqOBWvNDllpsbMGTmWp2rTVReJ1GICCrSDgWuEg6goGrFGMq0ux+8Z8pIDh52d6HvUtHuVOJ7//AK7R2g5h6y0eEwnKQd9SFu0GEWmo7m0E3mdGzH+8hFvOyKgjvu6lTX923wLj4fc+Sg5FkYjlCi1gytED1J4knieqr1LkqJEAIDrQgG6LEA41waCToBK7VuiMnSsy20sRmJPFxnw4Bb0uVJHmylzNsUw4uupETYP2bODZA3m/vO8G5HlHksCz1xL7bEq0Etm15GQ6jTu5eCuzwp8yNWDJa5WS1mLOahRzUBxACAEAIAQAgBASMpoBqlTQHvFVxTbPE9kf7wU8cHN0VZcigjM47EWJJudVvdRVHn227ZRuMlUs6bL2Jws1M3Bg9XWHpKo4ydY+XuFubZeYSBACAy22cMaFUVGDdfw4T8Q8df8Apepw0/a4+SW6EZOErROx4e0Ecf8ASCqmnF0z0ISUlaIatNcJClSmgIyEAJQCUAIAQAgBATUmIB2kxAIbXxg7INh2j15LVgx17zMefLfuozlWpmMq8yj2ysKaj2tHxGPDifKVGc+SLkD6O1sAAaCwXhb6lhkNu4A0X5m2Y4yI+E6wvX4bMskeV7ojqtSTC4kVBydxHPqFXkxuHobsWVT33CrSVRcLupoDzlQBCAIQBCA6GICZlFAMU6SA916zaYk+A4lShFyehXkyKK1KDG4oklztfoFvjFQVHnyk5u2UGLr5ioN2AwlKSiQPp/s/gPc0gCN52877DwC8riMvtJ6bI6kWaoOggBAQ4zDNqMLHaH0PAjqp45uEuZCjIS/D1C13iODm8CF6/u54cyGObg7LSm9rxLb/AG71klFxdM3wmpK0R1KS4TF30UBC6kgPOQoDmVAGVAdDEBKykgGqdNAKY7aAALWHvd+X5rTiwXrIyZs/SJnsRWmw0WlsyEdNklcQNv7LbMyN944XcN0cm8/H6d683i8yk+SOyJJF+sRIixOHbUaWuEg/7I6qUJuD5luDE7QwbsO+DMatcOIXs4s0csfuRqthnDbQBs+383A9/JV5MDWsTVj4hbSHPdg3F+oWY1WjwaKA8+5QB7lAdFFASNooCZlJBYtitoNZZu8fQd5V2PC5b6Iz5M6jotyixeLuS4yVsSUVSRibcnbKbF4ouVcpXodIaFAuK4l0BuPZXYMRVqCwuwHifmPTksnFZ69yPxCRrV55IEAIAQAgEdq7ObWbBs4dl3I/krsGZ4pWDHnPReQd1w15EfcL1045Y2RTcXaLTD7Ta6z908+H6LPPBKO2prhxC6jeQG4v3KjY0Jp7Hh1FDpGaKA57hdBz3K4D0KKBuiGri2N45jyH5q2OGUimeeMStxm0C7Ww+Ufc8VqhijDXqZMmaU9yqrViVJsqPNOlKUDUez2wZipUG7q1p+Lqen1WLieJUfchuSSNavNJAgBAQY3CNqtLXiQfMHmDzU8eR45XEGJ2rs2ph3fMw6O4foV7GHiI5Vpv2INUL4bHFvZdHTh5KyUYy3OxnKOzLKltb5mg9QY9FQ+G/wDVmiPEv9yGm7RpnWR3j8lW8Ey1cTA9jG0vm9Hfko+xydjvt4dzh2hTHEnuB+677GfY4+IgQVNrj4Wnx/IKyPDPqyuXEroivxOPc7tOgchYfqr44ow1KJZZS3KzEY0DRScysrKtcuVTbJEuFwhcu8rBttgezgEPqjuZ93fksefiv24/mEjUrzyQIAQAgBACAEAntLZrK7YdqNHDUfp0VuLNLG7QMdtDZ1Wgd4S3g4aePLxXrYuIhkWm/Yg1QvRxZboSO4q1xUt0FJrZjtPaz+YPePyVT4eDLlxEyYbXPyjzKj/jLuS/yX2B21j8rfMp/jLuP8l9iGptR54gdw/OVNcPAg882J1sUT2nE95Vigo7Irc292K1MTyRsiLlxK4CbDYYuIABJOgGpXHSVvYGv2L7PBsOqgE8Gagd/Mrz8/F37sNu5JI0KwkgQAgBACA81KYcCHAEHUESF1Np2gZzafso116Ryn5XaeB1HqtmPjGtJ6kXEzuL2VWpdppjnqPMLdDNGX6WcoVFdw1CtTfU4d/bOicwPJx3ROY7RE/GnhKjzMULvqPcuNsURjDOK5ytnbLnZHs/Uq3DbfMbDz4+ChPLjx7vXsGjbbK2HTowe0/5iNPwjgvOzcTLJpsjqVFos50EAIAQAgBACAEAIDjhNigKjG+zlF92jIf5dP7fyhacfF5I6PU40UmJ9l6rewWvHQ5T5G3qtcONg/1aHOUrq2z6zO0xw65THmLLRHLjls0cpixzKw4eC1yUDyaRTlAxh9l1H9ljj3Ax56KuWSEd2jtMusB7KvN6hDByG878gss+Ngv0q2dSNLgNnU6Ihjb8XG7j4rDkyzyP3mSqhtVgEAIAQAgBACAEAIBPEbLov7VNp6gQfMK2OfJHZnKRX1fZeidMze4g/UK5cbkW9DlQs72RZwqHxaD91YuOfWIo4PZBv/J/4f8Asn+d/wDP1OUTU/ZSkNXOPdA+yi+Nn0SO0iww2xaDNKYJ5u3vqqJ8RkluzqRYKkAgBACAEAIAQAgBACAEAIAQAosAEWx0Q2lotGMgyietaOFpszVZ8mwRcLIiYBSDBACAEAIAQAgBACAEAIAQAgBACAEAIAQAgBACAEAID//Z"/>
          <p:cNvSpPr>
            <a:spLocks noChangeAspect="1" noChangeArrowheads="1"/>
          </p:cNvSpPr>
          <p:nvPr/>
        </p:nvSpPr>
        <p:spPr bwMode="auto">
          <a:xfrm>
            <a:off x="155575" y="-2392363"/>
            <a:ext cx="7981950" cy="4991101"/>
          </a:xfrm>
          <a:prstGeom prst="rect">
            <a:avLst/>
          </a:prstGeom>
          <a:noFill/>
          <a:ln w="9525">
            <a:noFill/>
            <a:miter lim="800000"/>
            <a:headEnd/>
            <a:tailEnd/>
          </a:ln>
        </p:spPr>
        <p:txBody>
          <a:bodyPr/>
          <a:lstStyle/>
          <a:p>
            <a:endParaRPr lang="en-US" altLang="en-US"/>
          </a:p>
        </p:txBody>
      </p:sp>
      <p:sp>
        <p:nvSpPr>
          <p:cNvPr id="58374" name="AutoShape 4" descr="data:image/jpeg;base64,/9j/4AAQSkZJRgABAQAAAQABAAD/2wCEAAkGBxQSEhQUEhQVFBUUFxcUFRUUFBYVFxcVFBUXFxQXFhQYHCggGBolHBQVIjEhJSkrLi8uFyAzODMsQygtLisBCgoKDg0OGxAQGywkICUsLCwsLCwsLCwsLCwsLCwsLCwsLCwsLCwsLCwsLCwsLCwsLCwsLCwsLywsLCwsLCwsLP/AABEIALEBHAMBEQACEQEDEQH/xAAbAAACAwEBAQAAAAAAAAAAAAAABAMFBgECB//EAD8QAAEDAgMFBQYDCAICAwEAAAEAAhEDIQQSMQUiQVFhMnGBkaEGE0JSscFy0eEUIzNigpKy8FPxouJDc8IV/8QAGgEBAAMBAQEAAAAAAAAAAAAAAAIDBAEFBv/EADIRAAICAQIFAQcEAwADAQAAAAABAhEDITEEEkFRYXETIoGRobHwMkLB0RTh8TNSYiP/2gAMAwEAAhEDEQA/APuCAEAIAQAgBACAEAIAQAgBACAEAIAQAgBACAEAIAQHHOAEkgDmbItQV2I25RZ8WY8mifXT1WiHC5ZdK9TloRqe04+GmT3uA9BKvXAv9zFkZ2/VOlIeTipf4ePrI773RAPaGqNaQ/8AIfVP8LH0kKfYlo+07fiYR+Eg/WFB8DL9rTOWWWF2rSqdl4nk7dPrr4LPPh8kN0Ex1UnQQAgBACAEAIAQAgBACAEB4q1Q0S4gAcSYXUm3SQKbF+0bBam0vPM2HhxK2Y+Cm9ZOjl9hN20MVU03B0AH+V1csPDw31JrHOXQjNDEHWqf73fZS5sK2iSXDzfU5+yVuFU/3vXfaYv/AF+iO/40u56a7FM0qF39Qd/kFFrh5bqiLw5ETM29VZ/FYCOd2nzuCoPg8cv0SK2pLdFrgts0qlgcruTreR0Ky5OGyY91YtFgqDoIAQAgBACAEB5qVA0EuIAGpNgupNukChxvtDJy0WyfmI+jfufJbsfB0ryOhvsV78PUqGarz3TPoLBXrJjh+hFseHk/1EtPCU28J/Ff00Vcs031L44IIYbUA0gd1lBu9yxRrY6Ky4do9Csh0HZXagHvErqbWxFwT3QtW2Yx3Z3e648irY55rfUplw8XtoeKWJr4fjnYOBuI+rfouyhizeGZ5Y5Q8l9s3ajKwtZ3Fp18OYWDNgnieu3cgmmPKk6CAEAIAQAgBACAEBWbV2w2lujefy4D8X5LTg4aWTXZHGyk9xUrnNVcQOA/JvBbuaGJcsEWwwylqxylSYzsiOvHzVEpyluzXDGo7I6ayjRM8GsgOe/QAKyCj0KyChavgmO03T008QrYZpR8lE+HjLbQ7hto1cOQH77O/wDxdw7iuzw482sdGZpY5Q3NJhMW2q3MwyOPMHkQvOnjlB1IjZOoAEAIAQC+OxjaTczj3DiTyCnjxyySqIszFWpUxLszjlYNANPDmeq9OMYYFS3JY8Tn6DDGNYIaI68T3lUyk5bm2MFHYiqVVEmRGsgOe9QB71AdFZASNrICZlZAT06qChTFYD46W64XgGL9ORV8M37Z6oy5cF6xLLY22M+5Us8WB0zR04O6LNxHDcnvQ2+xmvoy5WM6CAEAIAQAgBAUu29rFn7und5sSL5Z4DqtnDcNze/PY54RX4PBBu8+7tecfmeq0ZMvNpHRGrFh5dXuT1KqpNIu+qgIXVUB4NRAHvEAe8KA6KqAkbWQE7XgiDcHmup1qjjSapiwzUHe8pnd4jpyPMdVfccy5Z7mLJi5dUajZ+NbWZmb4jiDyK83LjeOXKysZVYBAeK1QNaXOMACSe5dUXJ0twZR73YmoXOkMboOnAd/P/peqksEOVbksWPnfgbqOAECwGizm9JLYTq1EOkBcgOIAQAgAoDjXcjK6LPbXrgGKdVANUqqAh2hhMwzss8Xtxj7q7Fk5fdexmzYrVrctdh7T962HdtuvUfN+aycTg9nK1szKmWizHQQAgBACArNubS9y2G9t2nQcXLTw2D2ktdkcKfAYXKM7u0b34T9yteXJfurZGrDi5fee5LUqKk0itSogISUBxACAEAIAQAgJKb0A3TdwK6casUD3YeoHM7J4cxxafzWmo54VLcwZYcj9TW4TEtqMDmmx8weIPVeVODhLlZEmUAZ/wBpsSSW0W8YLv8A8j7+S38Hjq8j+Bzd0cp0wxoaOHqeJRycm2zfGKiqQtWcuFgm4oDiAEB5qVA0EuIAGpK6cbEffPqTk/ds+Y9o+dm+p7lNRK5TOjZ9P45edd6SePF3CxUuRlTyIkbsmkQCWZT3aeMKMnRJSOPwlWnem7O35XGfJ2o9R0UbTJKVE2ExQfMSHDtNOo/MdVxqixSsepVFwkOUXoBPFg0agqs535TxB6FaIVli8cjFnx8r5kajB4kVGB7dD6HiCvMnBwlyspROoHQQAgI69UMaXO0aJK7GLk6QMrQmtUdVfpNh3aDwXqyrFBY4lmCHNK2NVqizm4SqvQEKAEAIAQAgBACAEAICei5AM1aWdhbx1HfwU4S5XZXljzRoW2Fj/dVMruy4wZ4HQH7H9FdxWH2kOZbo85aM15MLyFqTMngne9qvqnnbx08gF6s17PHGCLcEblY3WcqDaJVnIBdACAEBWz752Y/w2Hd/mPzdennxEWJFTepK7EFpkZcoBgkkC0QQI/3mrLSenYq5bXmzyMU7NJa0NMEy7IXW3dRIFuPDvXFO24r4ev8AwSwpK9d9fBLUqOqEw4lonPlOWBHwQ6Tpc3HK6i5yjstvRiGOGz67X/wabjKZeAKnATOUa2EmN4ai2khVODaUjqbinFq/jf8AJDtHB5jnpECozkbGQCQY1BH+yFJWtxGWuh6weJD2hwtwIOoI1B7iuGiI/SeuHRosD2lp4/6CuqTi7RGceZUL+z2LNOqabtHGO54089PJW8Xj54Ka/EebVOjVLyyQIAQGf9p8STlot1dBd57o87+AW/goJXkfQ5vojw1gY0NHD1PErrlzOz0YR5VQtWcokrFSUBxACAEAIAQAgBACAEB7plAx6iUBW7UpQ+eDhPjx/wB6rdglcfQ8/PGplxS2lmwj5O80ZD/VYHyPoVhlg5eIS6PUr3QvspkUweZJ+w+itzu5m3h41Cz1WKqLxKqUBGgBAJ7TecoYNahy9w1cfIR4hdjuRm9COpWFOGiLCByzEwJH93l5aIK13KJX10/OhX1nEHM4mBDQBx3iA7wgm8DTqUcbSpfC/wA012JqS1Ter6/nXTc80cUA4ioS0mZknNIkEB5BgWa2eYMQJKg4KUHNqq+r+3p4LWnFqMNdvRL79bdhTxQZBtBJGQtztbcxlcZDAA5oJ4S2xUVKcU1PRrXRfT5L0OzwwyVye95br4/P4lnSwzS27jmAjtAWky1oBAeOOs2grnNzaXo/v5M7bhrWq7J/MsMNUBc4aEAmL2iAXRrB6g2Zrqozv9W5GKS910hBrgytLexWm3y1GDTxAP8AaF1p0WxepZUiolo9RcgENsU8rmvHHj1H+jyWvh5WnFmHiY1KzVbMxfvabX8dHfiGv5+K8rNj9nNxKkNKs6cJQGSwz/e1n1TpNvGzfQL1pr2eNQLeHjzSbGazlnNqEqrkBEgBAKfthfIotzxq8nLTHPe+Lw813lK3M8uwz3RmqkyRu04pgCYO9d3B3G8KyMe5U8p1+zqQiXvBNgTXfJP92q4hzM4cPUZem8vHyVDPlUFx4yu8hKOStybC4kPmJDm2c09pp69OvFVtUXKVk64dBACA9MQDlEoCLa7Ja08jHmP0Wjh3UmjLxMdEyqbUIBE2MT1i4WtpNpmM0VBsU2joPovOk7kz0saaiiCsVEsEnoDygBAV1Z01if8AjZb8Tzf/ABarsUbZTlZX4qqQYnMW7wIvcEgAnnOfXUgBanJOL5Pz800K8eN8yc+vfsIYuo9pfLwLC5JJIm0Qd2MrTobFZ4NexblbbdWtl8PNmzlTyxUEkkrp+nf1Wuxx9MEFxDQGQ4A6CQ45Tc9r3VrkCVGTSwwSf6tL7Or+/wDWxON/5E7TtXflX09F89z3VbMEGcwa4t3u2ZJaBMzmadBaSOqhKbcEo99ZOtaV+tffodhFKcnLt7qXa6t9L/GTtIAbLae5eDqQWyCYuSNOVr6EqTnk5aiqu7+rrpS+pX7PHKbbk2unjWvJeCpk9y5jWkwWOqZLxAEPY2Iu0jjx5KtOSvm69tvxGVwjK0tK11/jv5ObYn3QqNAytiqIPZyEFwjgCIEX1N1NNNEIXF0OsKgayHGbepUKjKdTMMwnPl3ReLnU+ExZZM/FwwyUZXr16FkMUpq4llj4fRzNIcLOBBkEaWPit3DzXMmtbMvERuPoc9k8Xle6mTZ1x3j8x9FLjsdx510MMTVryyQhtuvkovPEjKP6rfSVfw8ObIkcexS7NZlpD+aT9h9FszyuZs4eNRsKxVReJvKA8oBKnSOIJvFAWt/8pGt/+Mf+XdrLZeSmc+g7+0NDA4CG2DbZBrA7X1g/c9TtaMr5WpcvUVp1swbkBMyZgwHE9om50BMToY6LntIOK6kp4ZxlLmpeCBmJaCXOfmtbKZc0Qd82njYiANYuVpak1ypP12/1/JTUd+va7snp1g42iGxALgdRN4MA6WHNVKMFTbJtzWiWvoRYunJFSn/EZw+ZvFp5g8DwKlKKrTY7GTvUbw9YPaHN0cJ/Q9VQaU7JFw6CA61AN0UB62iJpO6QfX9Vbhfvopzq4FJC3nnmmeIC8s9WOwlWKHRRyA4gBGCnc856+W7veNAB/lpsctOClLUz5E2nRW4m2Yt1MscPxEuzTxBEDuHS0csnh12V3+fC/iauH5cskpK2l9tK+dCtF5dlvmBlljdrYAJMx81ifRRyqWRJQ0fbxr/VF2Pkx83Pqt76W+nXfc66kYJBy5gQwQXEhzQItIvJGpgj4V3JUckKrd3XdX0vtWpDFLnxzTXRat+nWvmjtPK2A4w8hlRzwXTADiGg8JzM10gm8qGRQxVzK1GTpfRX976k4PLn5uTS0k/nr9NKJWU26ARMgQ1riA4gtJG8W7uYzr5KM+ZS5oPVtPfTra1OJxa95KkmvOnVV8CzpVhLHgZGuhjnte5wzjNczIykOvOpAPUnOfKotap/6M/sYpt3o118qyxfnfTfmAyuYT0nKcwA6EgQdIAkxeUnG9H6GaMaS+vxPeAfNOmTqWNPm0KL3NC1GcRhadVhbVaC3U5rRHEO+HvVWXHCcamtCyLcXaMx7NVsuJfRoVHvw7mv1bInLY/yifitNrXkeRwGRQ4nkxtuJfxMebFclqW1CsWVA4aggjvC+tnFSi4s8BM+h0qgcA4aEAjuN18/JNOiwpPaypuMbzdP9o/9lu4Fe85eDkiPLDQOQA8gut22z0IKkkKViuExUoBPHS4tpNsahOYjUU29sjzA/q6KS7kJvQbxdVtNpEZWMLGiBM5rWAHwzPeFCPNOTivxdSukqff8XzKV2Ic8TORrTM33Wlxgj+uJ8OV+Y+X2cnv/AH/W7NM48uaKrV/nzeiFn1Q8saW5gTDGkgEMa5pgiIu0HTmNdF2KjLFt4S8d79CySljyWnt7zfnsl6/ydbiiKgYXBjSA4kGGthozQDZxEgzz0AiFfhjOcVq29tPPnv8Ab4mfOsUU2o9eu/XXTpsH7cGkNY4EXkNEzc7w5E3MiLme+cXk5feT67ePzYjLFBvStVpfn5D1KuJIBHEyTmgAwDJv3ybRpy5icWnX56leWM043+elEuD3Kr2cHj3re/SoB0mD4lVSXUsxsfUCwEB1qAbpICXEj92/8JPlf7KcP1Iry/oZRL0Hseat0aWsV5iPWQjWQChQAgBAVM5atbdmXNd1vTaBrzhwVqVx8lW0t6KgtEkkG9pJLcsk7jj8p1/0K6UlGlkppePvZOMXJP2Wju/tt8UFSsPeHKwEyAJ3oid5xBMib6jQXAVUrbqWvZ30pW1X1LsceWFp13Xm9Fr9CPKGksYQ7LBlrbyajQY4ABxBymBLbKvLw8qk5vpbfnovil8U0XYuJi+VqNW2kvHV/wAeNTtF+bdc007m40Dycr3zmgDekiIkCNSk8Tc7tN12rZWl01apfTcjGahDRddrt036dGn28EtSkHQGltrNLSTeCDlgREhzZPC5kQW9nJqXIlr28PX57HMVOKyTbp9X0a0+K1LGiAGGCGh4ccgdmAdGRwzkmCXQQdN7uRyknzT7ad9Ovy6GVqMmoR1qWr+f+0WterlovzDKW03OI1G81rjB4jMSqV+uvzUj+1y/NAwjMrGDk1o8mgKxliFfaDZ9auxrKTwGl2+02kcCTxA+Xj4LBx2HLliowdLqXYpRi7Zc7C2UzDsysFz2nHVx69OQ4K7h+GhghUfj5IZMjnqzP4h0OC9o8dm49nK+ag2fhJb9x6ELyeLhWV111JrYR9qDNSkO/wBSB9ldwSqEmd6o91lE9JCNYoGLIELYGTWqPHw5aTRz3S90dSXAf0hcm6SK6Tu+xBtJ5e0NIJMu7IMXpw6PEgzyKhHWbosh7sF0734f9bFbtPF5nB+UC0XMEQ7MHagk2iD6LTHE4JRf7nT+f9DG4vmab91Wvlr6UxSrGcPglrbODiRALSwkccg92Ta4HUFQScXyx6rfrfn6fjRoUvcfPpT9f+nAMrgWcM7gSYEF3zcd0EnQX5i8sd8jS6fxdfB3v8jmRxlNc28qXz8d1S08ahh8QM0uAOcHNETvRGUmIIHC95IU4ylDmTfLVNad/H/ddyrLjjJRq3037db/ALrTYlwziRmkgb0GZvkzREWaSSByuOIV04RU5NPdf18ynml7NRa2f9r+izdUvSeJGWoG3BBy1Rlg9xd6KicWrTIroy2VJcCA61AN0UAw8bjvwn6FSj+pEZ/pZnl6TPLNLVK8s9VCNVDoqUAIAQFbi2fvv/sp2vF6bpieocB4KyBCTqRW4oRMZu/LmJaIObL8zbjzHFXvIlTaTt/wchicm430X3FamHa1rTYgAgtkTmkWgGSDOk6Geajni4p8ka15k/C+32LeHyc8lHI7v3Xp36v/AJfk57s08odYgOMttIIOcyOEm8CRA5QIT55QlHff010SXla+OxZGUOZSWmy+Wv1paedTuYBwyyWvAJDRcFsiR1JdP9Z8aee1Gb2v5r+dn9CbhSlD93qt/wAr5X1GMHh/3gbLRnIZpe+TeJIM6kRwi0iCbY5KftF2r477/IoyxThyPo+bxV60vr8CxwFCXFuYkNaYEkAAFgjuyNEE8W9IWXLOUkm99P5+/U6lGK2pa/6+Kf0GtrAljWECazgy2gZnLiAOG5mPTTgrIpKVraihNONeRtSLRqkuAepIHsY7HG4Xos8kudk40sZE6mfQD7LPmxczT8As/aP+NS8P81Twf/ikWL9SO4yq1jXOeQ1rRJJ0AVUpxhG5PRHppXoiowW0qddpdTMwYINiOUjrqq8HEQzR5oHZwcXTPauZEW2QzM1xkgmrVNjxbVAHoFHIra8alSlSf53QnVqQHOcA8ScxiGhoLSQ5l9GuYSRzg6KxJqnHRt/fs/48CoyfLJ6JfVX/ALoqs4zFstdFgcpGYBwghtgJkj+okwuPHNy97o9PDWtPxpobFKMY3G1a1Xrp87evppuRYgNeN05AGknK10ZM0Zw3LxBEgRoV2eVuajvr33ut34fWxixOMHL036NJ7a3ql2I3Ce2cwaQTmMS3KAIixsbNiQGnlCLPyuUUq1uXW9tL9f4VE3gU6knvGo9K3t13r63qe6jQ6Dma1pjK2ZAzWBJ5wOXAXJurXKcnq6l2rVdX8Hrr6lUOXHGkrj36PtX00Ja5aCRJuQAMpZmAZI0F3A+cyrY40pe4lfVdFq79DOsknH3+nXq9PL1Ha4Io5i6YDXGReWwR6+nO0Vcyld/8IzSjsX5VBajiA61AN0UA0Ruu7j9F1bojP9LM4vTPLNGTLQeYH0XmdT1Y7CdVcOipQAgBAJ7TYcgeLmmc4A1IFnD+0nxhSi6ZCaF69MOAcIjtA6zm4+NpF7x43y5eR3sUwlLnVb+OwnWwGZ8kS3W8gMgR2SCQOsacbJUuSo38dvPrsWxzRTuVX43+ao8V8JJpuZTyhsZhHaBgEueJhrpN+U6zbjyZHGmm39NCUeSLl7yXXzr2PRpe8qQ0h7mtyAAaWMkOBtBy36GIAgZ4O8ck93p2rcvlJwp/t/U+rf5X1JqVNxlrAYIuTq6A4HSdSHXJ0HOFGKj7Jrf8+5HLJ+2Un00r1/hJr4lps7BgNdBO8Wlzjfs5g4RNiczh6qOsoKNaLYplJLI5PV/60PDKnvapqfAyadPqZ33egaO481bVIjjj1G2rhaNUQgGnuhjjyB+ilFW0iM5VFmO2gfst8jzB/AsJYoykkcND7VCHUnd/oQVi4HWMkTbppmL27Uq4vGHDZ2sYw8HAzEGY+J9+zwvyJXgcQ8nEcR7G6S/Pme9jrHj56uzQ4XAsosDKYgDzJ4lx4lezhwwxR5YIzTk5O2cVhER2eX5HBura1UmBJg1DFjqN4WsdLhSpPczvTcXxFPK9su93nGV5uW3uHN4GQ2DNwIPVPZubkl0Vr7FkM1Y06vX+b/kq67QJFhl3GiQWjKDEMcSdHTOmvNR55xleRdnp9brXp9DXGMZxSx9b338ePkQu93Z8kZYIJk53PIMgRENym3GeiksajKSWsmnp27enfw+p32mSUEnpG0r9N/6IxWcBdsOfIa6XEBpOXdbOgAItwCtbhLMp/tcdfiuvb81I+yccThesZfHT732PT2F0ZYcHAsDSB3SMoaJvbnCRm55aktNKfZtJ79jnLDFhtN3q35pv/v1JMGIbvWa45eWVzXZpnuMf9BRjGWNua8W/lq+u7pjLKGRRh11peHar5alhXY40n5o3g1rY5PPHrPC8cFdm5aTRgjzaxZfFZDUgQHWIByiEA1UO478J+hXY7ojP9LM2vTPLL+gZps/CPovOmqkz08TuCF6wUCYqUAIAQAgK1oFJ2R38N5/dng1xuWE8OMeXC9sJFE4VsMVqIO7DeB7M26tGvh4qXNBbIrrJVtuvUhq4VjeyMxJ0cAQDpnDRYHQAAXtbVSxtyWjpL4X+eSM5a+9v8/gTU6MwCC1oHYgiGgHeMm5zZeeircIyk3f4yXtJRSSr1J8FQDW7pIzAdN08STcEwJNtALwq1FJUlSRLJKUpc0nbFX1feAUqJIpiz6s3dGrWHiTxdw711UiaTk7Y2xgaAAIAEADgBoFEtRIwIdHKIQBtJ8Uj1IH3+ytwq5lHEOomQxjpcO9a5bmFGt9msHmpE/zEejVi4qfLNLwKLH2qpTSB+Vw8iCPrCq4GVZK7o7Izu1vZ+nimNeNyrAIqNGpHzDjca6iNVn4zgYZZPpLuetw/ESjFdUQ7GZiWhzMTlIbAY8Oku5k9Opg965wizpOOXpsyeXkdOA45ayoSwbnMr1GiIdFQgiZa4BrovwLCSOqmqa1M+REoo5KoDnsDXtdlDnkhzhrrEHKbmdQJF7xcWlcb7eK8/wABT51qttdN/wA8FDVptzENySQHAOfdozNbDnREQeAOvQxbjjlWstN/PnRfXU0PJj5KSb28dO+v56izK29J3gHiTyacwgiDDQIBAHCOAUYY5SclLRcurXXW1V/i6F+SSUYuGsr91P0pt/wR5sodT3ZO8LkkgAkdxbymTmHVWcOvelOulNPrbe/5t8CviU3GCvrafbStO4Cm4OcQARnAzQTJIuYjjLTwjlyYlBYpNOt1W6q9PKJZpSeWKl013pp9n0/4P0aRLpcLg5svAy1rY5TxB4AdxFmGLeKp9d/Bjz5Ep/8A5v0f5+WOlsmi2O05ryOTaYkf4jzUczV0iONdy2WU0oEB6poB2iEBLizFN/4SPO33U8auSK8rqDM091wvRPNNBs980h0kev6rBmVTZ6GB+4jxWVRcKFAcQAgBAeKtMOBa4Ag2IKBqxRrKtLs/vWcGuMPHQONneMeKsUimWNnRjGgyaNQOiP4Wa3LM2RFz5rt6UiPKzhxNRx3aJi0e8IY3vIBJOvL7Q5kloc9m2d/Yy/8Aiukf8bJaz+ri/wAbdFHmLY463HGtAEAQBYAWAUSyjq4CWkEA7RagK/bla4b8ok95/T6rXw8aTkYuJlcqMyDL1ZuzOfRvZmllw7f5iT6x9AF5XFu8rJLYd2hh/eU3t5gx3i49QFXinyTUjrM3sipLC3i0+h/WV6PERqV9zTw0rjRLWaqDSI1AgK/aIyltWJDJa8c6b7O8oB7pUotornG0OvpgsYJsOyQBx+LSAZIkyIk8Dfi5ubd6lMq3SS/PApVqsu1wJJdGZrZc6QQYqEaxvQ6eIJspbrRbfZdzsYte9e+q6alVicPq8394Lhjpy5gdKbDcXA0NuUqXs3GNQTVO9fsaI5uaSUmtq2+tvr9DlbCsytczWxL2bskmdwce1E9bgnTsMjpxk9Xu/H4qR1/qTS93pF/z26t/jOsY5paBOYwCS0jKchEhsaGG2id2FKMnpFvT808+nkqnyyTmtO3n57V3H6GG0cY+tgAJPWQed11z92rv7FdPm0Vfc94AZ3uqcP4bO4HePmAP6VRItgh9RLAQElIIGx6iEB42s6KccyB9/srsCuZn4h+6ZjEPv3fZbGYS+2NUs5v9Q+h+yzcTHZmvhZboYrBZjWJvQHlACAEAIAQAgoEAIAQAEAzRagHGkNBJ0FyupXock6VmX2niJknjdehXLGkeY3bsrcAJM9VGO5xn1XA0slNjeTQPGLrxckuabfkmTqAMrjafuMST8L7+DjfyK9PFL2uGuqJY5cshis1VI9ARrsQC5E2N0DQlh3iifdPvTJ/duN4/kJ5j1HipeUUSjQ9Xw7HOaSyeMtIbPK89IIGtuSgsjTruRUajaews9sksa12SbiACHSLAtFhOt56cVYoTW/1OPJDSS38JkWIwzmkZfdtiATlFpIyNaTqZjgOHjY4OaV7/AMf9OQzRje+3wb/4c/ZXNsMokkm5JvxLj5SnKl+USU+a78His7O73VOw1e4fCCefM8PPgoukSSbLCmwNAaBAAgDoFUXJUekOggJ6LUFD1EICu23WuB8ok95/69Vq4aOjkYuJlqkZ4GSr9zMW2DeWFr+Fx36ZvqFGdTTj1J45csky5rBYD007EazUBGgBACAEAIAQAgBACAkpNQDtFiAU2tiI3B3u+w+/ktPDw/czHxE/2oym0a8mFdNmZIc9ncNnqMbzcJ7pv6KE3ywbO0fUF4pIEBW7ewPvadhvNu3rzHj9gtHDZfZz12Zxq0VOzsRnZB7TbHqOBWvNDllpsbMGTmWp2rTVReJ1GICCrSDgWuEg6goGrFGMq0ux+8Z8pIDh52d6HvUtHuVOJ7//AK7R2g5h6y0eEwnKQd9SFu0GEWmo7m0E3mdGzH+8hFvOyKgjvu6lTX923wLj4fc+Sg5FkYjlCi1gytED1J4knieqr1LkqJEAIDrQgG6LEA41waCToBK7VuiMnSsy20sRmJPFxnw4Bb0uVJHmylzNsUw4uupETYP2bODZA3m/vO8G5HlHksCz1xL7bEq0Etm15GQ6jTu5eCuzwp8yNWDJa5WS1mLOahRzUBxACAEAIAQAgBASMpoBqlTQHvFVxTbPE9kf7wU8cHN0VZcigjM47EWJJudVvdRVHn227ZRuMlUs6bL2Jws1M3Bg9XWHpKo4ydY+XuFubZeYSBACAy22cMaFUVGDdfw4T8Q8df8Apepw0/a4+SW6EZOErROx4e0Ecf8ASCqmnF0z0ISUlaIatNcJClSmgIyEAJQCUAIAQAgBATUmIB2kxAIbXxg7INh2j15LVgx17zMefLfuozlWpmMq8yj2ysKaj2tHxGPDifKVGc+SLkD6O1sAAaCwXhb6lhkNu4A0X5m2Y4yI+E6wvX4bMskeV7ojqtSTC4kVBydxHPqFXkxuHobsWVT33CrSVRcLupoDzlQBCAIQBCA6GICZlFAMU6SA916zaYk+A4lShFyehXkyKK1KDG4oklztfoFvjFQVHnyk5u2UGLr5ioN2AwlKSiQPp/s/gPc0gCN52877DwC8riMvtJ6bI6kWaoOggBAQ4zDNqMLHaH0PAjqp45uEuZCjIS/D1C13iODm8CF6/u54cyGObg7LSm9rxLb/AG71klFxdM3wmpK0R1KS4TF30UBC6kgPOQoDmVAGVAdDEBKykgGqdNAKY7aAALWHvd+X5rTiwXrIyZs/SJnsRWmw0WlsyEdNklcQNv7LbMyN944XcN0cm8/H6d683i8yk+SOyJJF+sRIixOHbUaWuEg/7I6qUJuD5luDE7QwbsO+DMatcOIXs4s0csfuRqthnDbQBs+383A9/JV5MDWsTVj4hbSHPdg3F+oWY1WjwaKA8+5QB7lAdFFASNooCZlJBYtitoNZZu8fQd5V2PC5b6Iz5M6jotyixeLuS4yVsSUVSRibcnbKbF4ouVcpXodIaFAuK4l0BuPZXYMRVqCwuwHifmPTksnFZ69yPxCRrV55IEAIAQAgEdq7ObWbBs4dl3I/krsGZ4pWDHnPReQd1w15EfcL1045Y2RTcXaLTD7Ta6z908+H6LPPBKO2prhxC6jeQG4v3KjY0Jp7Hh1FDpGaKA57hdBz3K4D0KKBuiGri2N45jyH5q2OGUimeeMStxm0C7Ww+Ufc8VqhijDXqZMmaU9yqrViVJsqPNOlKUDUez2wZipUG7q1p+Lqen1WLieJUfchuSSNavNJAgBAQY3CNqtLXiQfMHmDzU8eR45XEGJ2rs2ph3fMw6O4foV7GHiI5Vpv2INUL4bHFvZdHTh5KyUYy3OxnKOzLKltb5mg9QY9FQ+G/wDVmiPEv9yGm7RpnWR3j8lW8Ey1cTA9jG0vm9Hfko+xydjvt4dzh2hTHEnuB+677GfY4+IgQVNrj4Wnx/IKyPDPqyuXEroivxOPc7tOgchYfqr44ow1KJZZS3KzEY0DRScysrKtcuVTbJEuFwhcu8rBttgezgEPqjuZ93fksefiv24/mEjUrzyQIAQAgBACAEAntLZrK7YdqNHDUfp0VuLNLG7QMdtDZ1Wgd4S3g4aePLxXrYuIhkWm/Yg1QvRxZboSO4q1xUt0FJrZjtPaz+YPePyVT4eDLlxEyYbXPyjzKj/jLuS/yX2B21j8rfMp/jLuP8l9iGptR54gdw/OVNcPAg882J1sUT2nE95Vigo7Irc292K1MTyRsiLlxK4CbDYYuIABJOgGpXHSVvYGv2L7PBsOqgE8Gagd/Mrz8/F37sNu5JI0KwkgQAgBACA81KYcCHAEHUESF1Np2gZzafso116Ryn5XaeB1HqtmPjGtJ6kXEzuL2VWpdppjnqPMLdDNGX6WcoVFdw1CtTfU4d/bOicwPJx3ROY7RE/GnhKjzMULvqPcuNsURjDOK5ytnbLnZHs/Uq3DbfMbDz4+ChPLjx7vXsGjbbK2HTowe0/5iNPwjgvOzcTLJpsjqVFos50EAIAQAgBACAEAIDjhNigKjG+zlF92jIf5dP7fyhacfF5I6PU40UmJ9l6rewWvHQ5T5G3qtcONg/1aHOUrq2z6zO0xw65THmLLRHLjls0cpixzKw4eC1yUDyaRTlAxh9l1H9ljj3Ax56KuWSEd2jtMusB7KvN6hDByG878gss+Ngv0q2dSNLgNnU6Ihjb8XG7j4rDkyzyP3mSqhtVgEAIAQAgBACAEAIBPEbLov7VNp6gQfMK2OfJHZnKRX1fZeidMze4g/UK5cbkW9DlQs72RZwqHxaD91YuOfWIo4PZBv/J/4f8Asn+d/wDP1OUTU/ZSkNXOPdA+yi+Nn0SO0iww2xaDNKYJ5u3vqqJ8RkluzqRYKkAgBACAEAIAQAgBACAEAIAQAosAEWx0Q2lotGMgyietaOFpszVZ8mwRcLIiYBSDBACAEAIAQAgBACAEAIAQAgBACAEAIAQAgBACAEAID//Z"/>
          <p:cNvSpPr>
            <a:spLocks noChangeAspect="1" noChangeArrowheads="1"/>
          </p:cNvSpPr>
          <p:nvPr/>
        </p:nvSpPr>
        <p:spPr bwMode="auto">
          <a:xfrm>
            <a:off x="155575" y="-2392363"/>
            <a:ext cx="7981950" cy="4991101"/>
          </a:xfrm>
          <a:prstGeom prst="rect">
            <a:avLst/>
          </a:prstGeom>
          <a:noFill/>
          <a:ln w="9525">
            <a:noFill/>
            <a:miter lim="800000"/>
            <a:headEnd/>
            <a:tailEnd/>
          </a:ln>
        </p:spPr>
        <p:txBody>
          <a:bodyPr/>
          <a:lstStyle/>
          <a:p>
            <a:endParaRPr lang="en-US" altLang="en-US"/>
          </a:p>
        </p:txBody>
      </p:sp>
      <p:pic>
        <p:nvPicPr>
          <p:cNvPr id="58375" name="Picture 6" descr="http://bp2.blogger.com/_NOBImf_S5Pc/R4G9VFwTn3I/AAAAAAAAACE/FjDY2YaKKRc/s320/f_b17cytokin.jpg"/>
          <p:cNvPicPr>
            <a:picLocks noGrp="1" noChangeAspect="1" noChangeArrowheads="1"/>
          </p:cNvPicPr>
          <p:nvPr>
            <p:ph sz="half" idx="2"/>
          </p:nvPr>
        </p:nvPicPr>
        <p:blipFill>
          <a:blip r:embed="rId3" cstate="print"/>
          <a:srcRect/>
          <a:stretch>
            <a:fillRect/>
          </a:stretch>
        </p:blipFill>
        <p:spPr>
          <a:xfrm>
            <a:off x="4876800" y="2057400"/>
            <a:ext cx="4121150" cy="3124200"/>
          </a:xfrm>
          <a:noFill/>
        </p:spPr>
      </p:pic>
      <p:sp>
        <p:nvSpPr>
          <p:cNvPr id="58376" name="TextBox 7"/>
          <p:cNvSpPr txBox="1">
            <a:spLocks noChangeArrowheads="1"/>
          </p:cNvSpPr>
          <p:nvPr/>
        </p:nvSpPr>
        <p:spPr bwMode="auto">
          <a:xfrm>
            <a:off x="4114800" y="1905000"/>
            <a:ext cx="1676400" cy="369888"/>
          </a:xfrm>
          <a:prstGeom prst="rect">
            <a:avLst/>
          </a:prstGeom>
          <a:solidFill>
            <a:schemeClr val="tx1"/>
          </a:solidFill>
          <a:ln w="9525">
            <a:noFill/>
            <a:miter lim="800000"/>
            <a:headEnd/>
            <a:tailEnd/>
          </a:ln>
        </p:spPr>
        <p:txBody>
          <a:bodyPr>
            <a:spAutoFit/>
          </a:bodyPr>
          <a:lstStyle/>
          <a:p>
            <a:r>
              <a:rPr lang="en-US" altLang="en-US">
                <a:solidFill>
                  <a:schemeClr val="bg1"/>
                </a:solidFill>
              </a:rPr>
              <a:t>Cytoplasm</a:t>
            </a:r>
          </a:p>
        </p:txBody>
      </p:sp>
      <p:cxnSp>
        <p:nvCxnSpPr>
          <p:cNvPr id="9" name="Straight Arrow Connector 8"/>
          <p:cNvCxnSpPr>
            <a:stCxn id="58376" idx="2"/>
          </p:cNvCxnSpPr>
          <p:nvPr/>
        </p:nvCxnSpPr>
        <p:spPr>
          <a:xfrm>
            <a:off x="4953000" y="2274888"/>
            <a:ext cx="762000" cy="468312"/>
          </a:xfrm>
          <a:prstGeom prst="straightConnector1">
            <a:avLst/>
          </a:prstGeom>
          <a:ln w="3492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28600"/>
            <a:ext cx="8686800" cy="1143000"/>
          </a:xfrm>
        </p:spPr>
        <p:txBody>
          <a:bodyPr>
            <a:normAutofit/>
          </a:bodyPr>
          <a:lstStyle/>
          <a:p>
            <a:pPr>
              <a:defRPr/>
            </a:pPr>
            <a:r>
              <a:rPr lang="en-US" sz="4000" dirty="0" err="1" smtClean="0">
                <a:solidFill>
                  <a:srgbClr val="C00000"/>
                </a:solidFill>
              </a:rPr>
              <a:t>Cytokinesis</a:t>
            </a:r>
            <a:r>
              <a:rPr lang="en-US" dirty="0" smtClean="0"/>
              <a:t>: Plant vs. Animal Cells</a:t>
            </a:r>
            <a:endParaRPr lang="en-US" dirty="0"/>
          </a:p>
        </p:txBody>
      </p:sp>
      <p:sp>
        <p:nvSpPr>
          <p:cNvPr id="76803" name="Content Placeholder 6"/>
          <p:cNvSpPr>
            <a:spLocks noGrp="1"/>
          </p:cNvSpPr>
          <p:nvPr>
            <p:ph idx="1"/>
          </p:nvPr>
        </p:nvSpPr>
        <p:spPr>
          <a:xfrm>
            <a:off x="152400" y="914400"/>
            <a:ext cx="8686800" cy="1981200"/>
          </a:xfrm>
        </p:spPr>
        <p:txBody>
          <a:bodyPr/>
          <a:lstStyle/>
          <a:p>
            <a:pPr>
              <a:defRPr/>
            </a:pPr>
            <a:r>
              <a:rPr lang="en-US" b="1" dirty="0" smtClean="0">
                <a:solidFill>
                  <a:schemeClr val="accent4">
                    <a:lumMod val="75000"/>
                  </a:schemeClr>
                </a:solidFill>
              </a:rPr>
              <a:t>Animal Cells</a:t>
            </a:r>
            <a:r>
              <a:rPr lang="en-US" dirty="0" smtClean="0">
                <a:solidFill>
                  <a:schemeClr val="accent4">
                    <a:lumMod val="75000"/>
                  </a:schemeClr>
                </a:solidFill>
              </a:rPr>
              <a:t> </a:t>
            </a:r>
            <a:r>
              <a:rPr lang="en-US" dirty="0" smtClean="0"/>
              <a:t>– cells pinch in </a:t>
            </a:r>
            <a:r>
              <a:rPr lang="en-US" sz="2000" dirty="0" smtClean="0"/>
              <a:t>(a cleavage furrow forms)</a:t>
            </a:r>
            <a:endParaRPr lang="en-US" dirty="0" smtClean="0"/>
          </a:p>
          <a:p>
            <a:pPr>
              <a:defRPr/>
            </a:pPr>
            <a:r>
              <a:rPr lang="en-US" b="1" dirty="0" smtClean="0">
                <a:solidFill>
                  <a:srgbClr val="00B050"/>
                </a:solidFill>
              </a:rPr>
              <a:t>Plant Cells </a:t>
            </a:r>
            <a:r>
              <a:rPr lang="en-US" dirty="0" smtClean="0"/>
              <a:t>– a cell plate that becomes the cell wall</a:t>
            </a:r>
          </a:p>
        </p:txBody>
      </p:sp>
      <p:pic>
        <p:nvPicPr>
          <p:cNvPr id="59396" name="Picture 2" descr="http://upload.wikimedia.org/wikipedia/commons/5/5f/Cytokinesis.png"/>
          <p:cNvPicPr>
            <a:picLocks noChangeAspect="1" noChangeArrowheads="1"/>
          </p:cNvPicPr>
          <p:nvPr/>
        </p:nvPicPr>
        <p:blipFill>
          <a:blip r:embed="rId2" cstate="print"/>
          <a:srcRect/>
          <a:stretch>
            <a:fillRect/>
          </a:stretch>
        </p:blipFill>
        <p:spPr bwMode="auto">
          <a:xfrm>
            <a:off x="304800" y="2438400"/>
            <a:ext cx="2667000" cy="2876550"/>
          </a:xfrm>
          <a:prstGeom prst="rect">
            <a:avLst/>
          </a:prstGeom>
          <a:noFill/>
          <a:ln w="9525">
            <a:noFill/>
            <a:miter lim="800000"/>
            <a:headEnd/>
            <a:tailEnd/>
          </a:ln>
        </p:spPr>
      </p:pic>
      <p:pic>
        <p:nvPicPr>
          <p:cNvPr id="59397" name="Picture 4" descr="http://i645.photobucket.com/albums/uu177/wilde_girl101/cytokinesis.gif"/>
          <p:cNvPicPr>
            <a:picLocks noChangeAspect="1" noChangeArrowheads="1"/>
          </p:cNvPicPr>
          <p:nvPr/>
        </p:nvPicPr>
        <p:blipFill>
          <a:blip r:embed="rId3" cstate="print"/>
          <a:srcRect/>
          <a:stretch>
            <a:fillRect/>
          </a:stretch>
        </p:blipFill>
        <p:spPr bwMode="auto">
          <a:xfrm>
            <a:off x="4114800" y="2362200"/>
            <a:ext cx="4591050" cy="364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http://www.quia.com/files/quia/users/lmcgee/mitosis/AP_Chapter_12/Cytokinesis.jpg"/>
          <p:cNvPicPr>
            <a:picLocks noChangeAspect="1" noChangeArrowheads="1"/>
          </p:cNvPicPr>
          <p:nvPr/>
        </p:nvPicPr>
        <p:blipFill>
          <a:blip r:embed="rId2" cstate="print"/>
          <a:srcRect/>
          <a:stretch>
            <a:fillRect/>
          </a:stretch>
        </p:blipFill>
        <p:spPr bwMode="auto">
          <a:xfrm>
            <a:off x="228600" y="152400"/>
            <a:ext cx="8458200" cy="598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US" dirty="0" smtClean="0"/>
              <a:t>Plant Cell or Animal Cell </a:t>
            </a:r>
            <a:r>
              <a:rPr lang="en-US" dirty="0" err="1" smtClean="0"/>
              <a:t>Cytokinesis</a:t>
            </a:r>
            <a:r>
              <a:rPr lang="en-US" dirty="0" smtClean="0"/>
              <a:t>?</a:t>
            </a:r>
            <a:endParaRPr lang="en-US" dirty="0"/>
          </a:p>
        </p:txBody>
      </p:sp>
      <p:pic>
        <p:nvPicPr>
          <p:cNvPr id="61443" name="Picture 2" descr="https://classconnection.s3.amazonaws.com/815/flashcards/711815/jpg/a_cell_in_telophase_of_mitosis_a_whitefish_cell_in_5e32581320453530278.jpg"/>
          <p:cNvPicPr>
            <a:picLocks noChangeAspect="1" noChangeArrowheads="1"/>
          </p:cNvPicPr>
          <p:nvPr/>
        </p:nvPicPr>
        <p:blipFill>
          <a:blip r:embed="rId2" cstate="print"/>
          <a:srcRect/>
          <a:stretch>
            <a:fillRect/>
          </a:stretch>
        </p:blipFill>
        <p:spPr bwMode="auto">
          <a:xfrm>
            <a:off x="1219200" y="1676400"/>
            <a:ext cx="66675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US" dirty="0" smtClean="0"/>
              <a:t>Plant Cell or Animal Cell </a:t>
            </a:r>
            <a:r>
              <a:rPr lang="en-US" dirty="0" err="1" smtClean="0"/>
              <a:t>Cytokinesis</a:t>
            </a:r>
            <a:r>
              <a:rPr lang="en-US" dirty="0" smtClean="0"/>
              <a:t>?</a:t>
            </a:r>
            <a:endParaRPr lang="en-US" dirty="0"/>
          </a:p>
        </p:txBody>
      </p:sp>
      <p:pic>
        <p:nvPicPr>
          <p:cNvPr id="62467" name="Picture 2" descr="http://nevinerk.weebly.com/uploads/5/2/9/9/5299320/1677061.png?336"/>
          <p:cNvPicPr>
            <a:picLocks noChangeAspect="1" noChangeArrowheads="1"/>
          </p:cNvPicPr>
          <p:nvPr/>
        </p:nvPicPr>
        <p:blipFill>
          <a:blip r:embed="rId2" cstate="print"/>
          <a:srcRect/>
          <a:stretch>
            <a:fillRect/>
          </a:stretch>
        </p:blipFill>
        <p:spPr bwMode="auto">
          <a:xfrm>
            <a:off x="1066800" y="1676400"/>
            <a:ext cx="7086600" cy="469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srcRect/>
          <a:stretch>
            <a:fillRect/>
          </a:stretch>
        </p:blipFill>
        <p:spPr bwMode="auto">
          <a:xfrm>
            <a:off x="0" y="0"/>
            <a:ext cx="9144000" cy="3381375"/>
          </a:xfrm>
          <a:prstGeom prst="rect">
            <a:avLst/>
          </a:prstGeom>
          <a:noFill/>
          <a:ln w="9525">
            <a:noFill/>
            <a:miter lim="800000"/>
            <a:headEnd/>
            <a:tailEnd/>
          </a:ln>
        </p:spPr>
      </p:pic>
      <p:sp>
        <p:nvSpPr>
          <p:cNvPr id="79875" name="Rectangle 2"/>
          <p:cNvSpPr>
            <a:spLocks noChangeArrowheads="1"/>
          </p:cNvSpPr>
          <p:nvPr/>
        </p:nvSpPr>
        <p:spPr bwMode="auto">
          <a:xfrm>
            <a:off x="2209800" y="533400"/>
            <a:ext cx="4800600" cy="1295400"/>
          </a:xfrm>
          <a:prstGeom prst="rect">
            <a:avLst/>
          </a:prstGeom>
          <a:solidFill>
            <a:schemeClr val="tx2">
              <a:lumMod val="40000"/>
              <a:lumOff val="60000"/>
            </a:schemeClr>
          </a:solidFill>
          <a:ln w="9525" algn="ctr">
            <a:solidFill>
              <a:schemeClr val="tx1"/>
            </a:solidFill>
            <a:round/>
            <a:headEnd/>
            <a:tailEnd/>
          </a:ln>
        </p:spPr>
        <p:txBody>
          <a:bodyPr/>
          <a:lstStyle/>
          <a:p>
            <a:pPr>
              <a:buFont typeface="Arial" charset="0"/>
              <a:buChar char="•"/>
            </a:pPr>
            <a:r>
              <a:rPr lang="en-US" altLang="en-US" sz="2400" dirty="0"/>
              <a:t>Spindle fibers appear</a:t>
            </a:r>
          </a:p>
          <a:p>
            <a:pPr>
              <a:buFont typeface="Arial" charset="0"/>
              <a:buChar char="•"/>
            </a:pPr>
            <a:r>
              <a:rPr lang="en-US" altLang="en-US" sz="2400" dirty="0"/>
              <a:t>Chromosomes  condense (become visible)</a:t>
            </a:r>
          </a:p>
        </p:txBody>
      </p:sp>
      <p:sp>
        <p:nvSpPr>
          <p:cNvPr id="79876" name="Rectangle 4"/>
          <p:cNvSpPr>
            <a:spLocks noChangeArrowheads="1"/>
          </p:cNvSpPr>
          <p:nvPr/>
        </p:nvSpPr>
        <p:spPr bwMode="auto">
          <a:xfrm>
            <a:off x="2209800" y="1828800"/>
            <a:ext cx="4800600" cy="1524000"/>
          </a:xfrm>
          <a:prstGeom prst="rect">
            <a:avLst/>
          </a:prstGeom>
          <a:solidFill>
            <a:schemeClr val="tx2">
              <a:lumMod val="40000"/>
              <a:lumOff val="60000"/>
            </a:schemeClr>
          </a:solidFill>
          <a:ln w="9525" algn="ctr">
            <a:solidFill>
              <a:schemeClr val="tx1"/>
            </a:solidFill>
            <a:round/>
            <a:headEnd/>
            <a:tailEnd/>
          </a:ln>
        </p:spPr>
        <p:txBody>
          <a:bodyPr/>
          <a:lstStyle/>
          <a:p>
            <a:r>
              <a:rPr lang="en-US" altLang="en-US" sz="2400" dirty="0"/>
              <a:t>Chromosomes line up in the center/middle of the cell on the equator </a:t>
            </a:r>
          </a:p>
        </p:txBody>
      </p:sp>
      <p:pic>
        <p:nvPicPr>
          <p:cNvPr id="77829" name="Picture 3"/>
          <p:cNvPicPr>
            <a:picLocks noChangeAspect="1" noChangeArrowheads="1"/>
          </p:cNvPicPr>
          <p:nvPr/>
        </p:nvPicPr>
        <p:blipFill>
          <a:blip r:embed="rId3" cstate="print"/>
          <a:srcRect/>
          <a:stretch>
            <a:fillRect/>
          </a:stretch>
        </p:blipFill>
        <p:spPr bwMode="auto">
          <a:xfrm>
            <a:off x="0" y="3352800"/>
            <a:ext cx="9144000" cy="3074988"/>
          </a:xfrm>
          <a:prstGeom prst="rect">
            <a:avLst/>
          </a:prstGeom>
          <a:noFill/>
          <a:ln w="9525">
            <a:noFill/>
            <a:miter lim="800000"/>
            <a:headEnd/>
            <a:tailEnd/>
          </a:ln>
        </p:spPr>
      </p:pic>
      <p:sp>
        <p:nvSpPr>
          <p:cNvPr id="79878" name="Rectangle 6"/>
          <p:cNvSpPr>
            <a:spLocks noChangeArrowheads="1"/>
          </p:cNvSpPr>
          <p:nvPr/>
        </p:nvSpPr>
        <p:spPr bwMode="auto">
          <a:xfrm>
            <a:off x="2209800" y="3429000"/>
            <a:ext cx="4800600" cy="1600200"/>
          </a:xfrm>
          <a:prstGeom prst="rect">
            <a:avLst/>
          </a:prstGeom>
          <a:solidFill>
            <a:schemeClr val="tx2">
              <a:lumMod val="40000"/>
              <a:lumOff val="60000"/>
            </a:schemeClr>
          </a:solidFill>
          <a:ln w="9525" algn="ctr">
            <a:solidFill>
              <a:schemeClr val="tx1"/>
            </a:solidFill>
            <a:round/>
            <a:headEnd/>
            <a:tailEnd/>
          </a:ln>
        </p:spPr>
        <p:txBody>
          <a:bodyPr/>
          <a:lstStyle/>
          <a:p>
            <a:r>
              <a:rPr lang="en-US" altLang="en-US" sz="2400" dirty="0" err="1"/>
              <a:t>Centromeres</a:t>
            </a:r>
            <a:r>
              <a:rPr lang="en-US" altLang="en-US" sz="2400" dirty="0"/>
              <a:t> divide and sister </a:t>
            </a:r>
            <a:r>
              <a:rPr lang="en-US" altLang="en-US" sz="2400" dirty="0" err="1"/>
              <a:t>chromatids</a:t>
            </a:r>
            <a:r>
              <a:rPr lang="en-US" altLang="en-US" sz="2400" dirty="0"/>
              <a:t> move to opposite poles of the cell</a:t>
            </a:r>
          </a:p>
        </p:txBody>
      </p:sp>
      <p:sp>
        <p:nvSpPr>
          <p:cNvPr id="79879" name="Rectangle 7"/>
          <p:cNvSpPr>
            <a:spLocks noChangeArrowheads="1"/>
          </p:cNvSpPr>
          <p:nvPr/>
        </p:nvSpPr>
        <p:spPr bwMode="auto">
          <a:xfrm>
            <a:off x="2209800" y="5029200"/>
            <a:ext cx="4800600" cy="1371600"/>
          </a:xfrm>
          <a:prstGeom prst="rect">
            <a:avLst/>
          </a:prstGeom>
          <a:solidFill>
            <a:schemeClr val="tx2">
              <a:lumMod val="40000"/>
              <a:lumOff val="60000"/>
            </a:schemeClr>
          </a:solidFill>
          <a:ln w="9525" algn="ctr">
            <a:solidFill>
              <a:schemeClr val="tx1"/>
            </a:solidFill>
            <a:round/>
            <a:headEnd/>
            <a:tailEnd/>
          </a:ln>
        </p:spPr>
        <p:txBody>
          <a:bodyPr/>
          <a:lstStyle/>
          <a:p>
            <a:pPr>
              <a:buFont typeface="Arial" charset="0"/>
              <a:buChar char="•"/>
            </a:pPr>
            <a:r>
              <a:rPr lang="en-US" altLang="en-US" sz="2400" dirty="0"/>
              <a:t>2 Nuclear membranes re-form</a:t>
            </a:r>
          </a:p>
          <a:p>
            <a:pPr>
              <a:buFont typeface="Arial" charset="0"/>
              <a:buChar char="•"/>
            </a:pPr>
            <a:r>
              <a:rPr lang="en-US" altLang="en-US" sz="2400" dirty="0"/>
              <a:t>Chromosomes un-condense</a:t>
            </a:r>
          </a:p>
          <a:p>
            <a:pPr>
              <a:buFont typeface="Arial" charset="0"/>
              <a:buChar char="•"/>
            </a:pPr>
            <a:r>
              <a:rPr lang="en-US" altLang="en-US" sz="2400" dirty="0"/>
              <a:t>Spindle fibers disappear</a:t>
            </a:r>
          </a:p>
        </p:txBody>
      </p:sp>
      <p:sp>
        <p:nvSpPr>
          <p:cNvPr id="79880" name="Rectangle 8"/>
          <p:cNvSpPr>
            <a:spLocks noChangeArrowheads="1"/>
          </p:cNvSpPr>
          <p:nvPr/>
        </p:nvSpPr>
        <p:spPr bwMode="auto">
          <a:xfrm>
            <a:off x="152400" y="533400"/>
            <a:ext cx="1905000" cy="1219200"/>
          </a:xfrm>
          <a:prstGeom prst="rect">
            <a:avLst/>
          </a:prstGeom>
          <a:solidFill>
            <a:schemeClr val="tx2">
              <a:lumMod val="40000"/>
              <a:lumOff val="60000"/>
            </a:schemeClr>
          </a:solidFill>
          <a:ln w="9525" algn="ctr">
            <a:solidFill>
              <a:schemeClr val="tx1"/>
            </a:solidFill>
            <a:round/>
            <a:headEnd/>
            <a:tailEnd/>
          </a:ln>
        </p:spPr>
        <p:txBody>
          <a:bodyPr/>
          <a:lstStyle/>
          <a:p>
            <a:pPr algn="ctr"/>
            <a:endParaRPr lang="en-US" altLang="en-US" b="1"/>
          </a:p>
          <a:p>
            <a:pPr algn="ctr"/>
            <a:r>
              <a:rPr lang="en-US" altLang="en-US" b="1"/>
              <a:t>P</a:t>
            </a:r>
            <a:r>
              <a:rPr lang="en-US" altLang="en-US"/>
              <a:t>rophase</a:t>
            </a:r>
          </a:p>
        </p:txBody>
      </p:sp>
      <p:sp>
        <p:nvSpPr>
          <p:cNvPr id="79881" name="Rectangle 9"/>
          <p:cNvSpPr>
            <a:spLocks noChangeArrowheads="1"/>
          </p:cNvSpPr>
          <p:nvPr/>
        </p:nvSpPr>
        <p:spPr bwMode="auto">
          <a:xfrm>
            <a:off x="152400" y="1981200"/>
            <a:ext cx="1905000" cy="1219200"/>
          </a:xfrm>
          <a:prstGeom prst="rect">
            <a:avLst/>
          </a:prstGeom>
          <a:solidFill>
            <a:schemeClr val="tx2">
              <a:lumMod val="40000"/>
              <a:lumOff val="60000"/>
            </a:schemeClr>
          </a:solidFill>
          <a:ln w="9525" algn="ctr">
            <a:solidFill>
              <a:schemeClr val="tx1"/>
            </a:solidFill>
            <a:round/>
            <a:headEnd/>
            <a:tailEnd/>
          </a:ln>
        </p:spPr>
        <p:txBody>
          <a:bodyPr/>
          <a:lstStyle/>
          <a:p>
            <a:pPr algn="ctr"/>
            <a:endParaRPr lang="en-US" altLang="en-US" b="1"/>
          </a:p>
          <a:p>
            <a:pPr algn="ctr"/>
            <a:r>
              <a:rPr lang="en-US" altLang="en-US" b="1"/>
              <a:t>M</a:t>
            </a:r>
            <a:r>
              <a:rPr lang="en-US" altLang="en-US"/>
              <a:t>etaphase</a:t>
            </a:r>
          </a:p>
          <a:p>
            <a:endParaRPr lang="en-US" altLang="en-US"/>
          </a:p>
        </p:txBody>
      </p:sp>
      <p:sp>
        <p:nvSpPr>
          <p:cNvPr id="79882" name="Rectangle 10"/>
          <p:cNvSpPr>
            <a:spLocks noChangeArrowheads="1"/>
          </p:cNvSpPr>
          <p:nvPr/>
        </p:nvSpPr>
        <p:spPr bwMode="auto">
          <a:xfrm>
            <a:off x="152400" y="3505200"/>
            <a:ext cx="1905000" cy="1219200"/>
          </a:xfrm>
          <a:prstGeom prst="rect">
            <a:avLst/>
          </a:prstGeom>
          <a:solidFill>
            <a:schemeClr val="tx2">
              <a:lumMod val="40000"/>
              <a:lumOff val="60000"/>
            </a:schemeClr>
          </a:solidFill>
          <a:ln w="9525" algn="ctr">
            <a:solidFill>
              <a:schemeClr val="tx1"/>
            </a:solidFill>
            <a:round/>
            <a:headEnd/>
            <a:tailEnd/>
          </a:ln>
        </p:spPr>
        <p:txBody>
          <a:bodyPr/>
          <a:lstStyle/>
          <a:p>
            <a:pPr algn="ctr"/>
            <a:endParaRPr lang="en-US" altLang="en-US" b="1"/>
          </a:p>
          <a:p>
            <a:pPr algn="ctr"/>
            <a:r>
              <a:rPr lang="en-US" altLang="en-US" b="1"/>
              <a:t>A</a:t>
            </a:r>
            <a:r>
              <a:rPr lang="en-US" altLang="en-US"/>
              <a:t>naphase</a:t>
            </a:r>
          </a:p>
          <a:p>
            <a:endParaRPr lang="en-US" altLang="en-US"/>
          </a:p>
        </p:txBody>
      </p:sp>
      <p:sp>
        <p:nvSpPr>
          <p:cNvPr id="79883" name="Rectangle 11"/>
          <p:cNvSpPr>
            <a:spLocks noChangeArrowheads="1"/>
          </p:cNvSpPr>
          <p:nvPr/>
        </p:nvSpPr>
        <p:spPr bwMode="auto">
          <a:xfrm>
            <a:off x="152400" y="5105400"/>
            <a:ext cx="1905000" cy="1219200"/>
          </a:xfrm>
          <a:prstGeom prst="rect">
            <a:avLst/>
          </a:prstGeom>
          <a:solidFill>
            <a:schemeClr val="tx2">
              <a:lumMod val="40000"/>
              <a:lumOff val="60000"/>
            </a:schemeClr>
          </a:solidFill>
          <a:ln w="9525" algn="ctr">
            <a:solidFill>
              <a:schemeClr val="tx1"/>
            </a:solidFill>
            <a:round/>
            <a:headEnd/>
            <a:tailEnd/>
          </a:ln>
        </p:spPr>
        <p:txBody>
          <a:bodyPr/>
          <a:lstStyle/>
          <a:p>
            <a:pPr algn="ctr"/>
            <a:endParaRPr lang="en-US" altLang="en-US" b="1"/>
          </a:p>
          <a:p>
            <a:pPr algn="ctr"/>
            <a:r>
              <a:rPr lang="en-US" altLang="en-US" b="1"/>
              <a:t>T</a:t>
            </a:r>
            <a:r>
              <a:rPr lang="en-US" altLang="en-US"/>
              <a:t>elophase</a:t>
            </a:r>
          </a:p>
          <a:p>
            <a:endParaRPr lang="en-US" altLang="en-US"/>
          </a:p>
        </p:txBody>
      </p:sp>
      <p:pic>
        <p:nvPicPr>
          <p:cNvPr id="8194"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13" name="Rectangle 12"/>
          <p:cNvSpPr/>
          <p:nvPr/>
        </p:nvSpPr>
        <p:spPr>
          <a:xfrm>
            <a:off x="7086600" y="533400"/>
            <a:ext cx="2057400" cy="5867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5" name="Picture 10"/>
          <p:cNvPicPr>
            <a:picLocks noChangeAspect="1" noChangeArrowheads="1"/>
          </p:cNvPicPr>
          <p:nvPr/>
        </p:nvPicPr>
        <p:blipFill>
          <a:blip r:embed="rId5" cstate="print"/>
          <a:srcRect/>
          <a:stretch>
            <a:fillRect/>
          </a:stretch>
        </p:blipFill>
        <p:spPr bwMode="auto">
          <a:xfrm>
            <a:off x="7467600" y="533400"/>
            <a:ext cx="1295400" cy="1317544"/>
          </a:xfrm>
          <a:prstGeom prst="rect">
            <a:avLst/>
          </a:prstGeom>
          <a:noFill/>
          <a:ln w="9525">
            <a:noFill/>
            <a:miter lim="800000"/>
            <a:headEnd/>
            <a:tailEnd/>
          </a:ln>
        </p:spPr>
      </p:pic>
      <p:pic>
        <p:nvPicPr>
          <p:cNvPr id="8196" name="Picture 16"/>
          <p:cNvPicPr>
            <a:picLocks noChangeAspect="1" noChangeArrowheads="1"/>
          </p:cNvPicPr>
          <p:nvPr/>
        </p:nvPicPr>
        <p:blipFill>
          <a:blip r:embed="rId6" cstate="print"/>
          <a:srcRect/>
          <a:stretch>
            <a:fillRect/>
          </a:stretch>
        </p:blipFill>
        <p:spPr bwMode="auto">
          <a:xfrm>
            <a:off x="7543800" y="1991906"/>
            <a:ext cx="1295400" cy="1284694"/>
          </a:xfrm>
          <a:prstGeom prst="rect">
            <a:avLst/>
          </a:prstGeom>
          <a:noFill/>
          <a:ln w="9525">
            <a:noFill/>
            <a:miter lim="800000"/>
            <a:headEnd/>
            <a:tailEnd/>
          </a:ln>
        </p:spPr>
      </p:pic>
      <p:pic>
        <p:nvPicPr>
          <p:cNvPr id="8197" name="Picture 19"/>
          <p:cNvPicPr>
            <a:picLocks noChangeAspect="1" noChangeArrowheads="1"/>
          </p:cNvPicPr>
          <p:nvPr/>
        </p:nvPicPr>
        <p:blipFill>
          <a:blip r:embed="rId7" cstate="print"/>
          <a:srcRect/>
          <a:stretch>
            <a:fillRect/>
          </a:stretch>
        </p:blipFill>
        <p:spPr bwMode="auto">
          <a:xfrm rot="5400000">
            <a:off x="7543800" y="3327400"/>
            <a:ext cx="1244600" cy="1854200"/>
          </a:xfrm>
          <a:prstGeom prst="rect">
            <a:avLst/>
          </a:prstGeom>
          <a:noFill/>
          <a:ln w="9525">
            <a:noFill/>
            <a:miter lim="800000"/>
            <a:headEnd/>
            <a:tailEnd/>
          </a:ln>
        </p:spPr>
      </p:pic>
      <p:pic>
        <p:nvPicPr>
          <p:cNvPr id="8198" name="Picture 22"/>
          <p:cNvPicPr>
            <a:picLocks noChangeAspect="1" noChangeArrowheads="1"/>
          </p:cNvPicPr>
          <p:nvPr/>
        </p:nvPicPr>
        <p:blipFill>
          <a:blip r:embed="rId8" cstate="print"/>
          <a:srcRect/>
          <a:stretch>
            <a:fillRect/>
          </a:stretch>
        </p:blipFill>
        <p:spPr bwMode="auto">
          <a:xfrm rot="5400000">
            <a:off x="7550150" y="4781550"/>
            <a:ext cx="1270000" cy="191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762001" y="457200"/>
            <a:ext cx="9978571" cy="1676400"/>
          </a:xfrm>
          <a:prstGeom prst="rect">
            <a:avLst/>
          </a:prstGeom>
          <a:noFill/>
          <a:ln w="9525">
            <a:noFill/>
            <a:miter lim="800000"/>
            <a:headEnd/>
            <a:tailEnd/>
          </a:ln>
        </p:spPr>
      </p:pic>
      <p:sp>
        <p:nvSpPr>
          <p:cNvPr id="3" name="Rectangle 7"/>
          <p:cNvSpPr>
            <a:spLocks noChangeArrowheads="1"/>
          </p:cNvSpPr>
          <p:nvPr/>
        </p:nvSpPr>
        <p:spPr bwMode="auto">
          <a:xfrm>
            <a:off x="2590800" y="533400"/>
            <a:ext cx="3962400" cy="3276600"/>
          </a:xfrm>
          <a:prstGeom prst="rect">
            <a:avLst/>
          </a:prstGeom>
          <a:solidFill>
            <a:schemeClr val="tx2">
              <a:lumMod val="40000"/>
              <a:lumOff val="60000"/>
            </a:schemeClr>
          </a:solidFill>
          <a:ln w="9525" algn="ctr">
            <a:solidFill>
              <a:schemeClr val="tx1"/>
            </a:solidFill>
            <a:round/>
            <a:headEnd/>
            <a:tailEnd/>
          </a:ln>
        </p:spPr>
        <p:txBody>
          <a:bodyPr/>
          <a:lstStyle/>
          <a:p>
            <a:pPr>
              <a:buFont typeface="Arial" charset="0"/>
              <a:buChar char="•"/>
            </a:pPr>
            <a:r>
              <a:rPr lang="en-US" altLang="en-US" sz="2400" dirty="0" smtClean="0"/>
              <a:t>Cytoplasm and organelles divide</a:t>
            </a:r>
          </a:p>
          <a:p>
            <a:pPr>
              <a:buFont typeface="Arial" charset="0"/>
              <a:buChar char="•"/>
            </a:pPr>
            <a:r>
              <a:rPr lang="en-US" altLang="en-US" sz="2400" dirty="0" smtClean="0"/>
              <a:t>2 daughter cells with identical genetic information (DNA) are produced</a:t>
            </a:r>
          </a:p>
          <a:p>
            <a:pPr>
              <a:buFont typeface="Arial" charset="0"/>
              <a:buChar char="•"/>
            </a:pPr>
            <a:r>
              <a:rPr lang="en-US" altLang="en-US" sz="2400" b="1" dirty="0" smtClean="0"/>
              <a:t>Animal Cells </a:t>
            </a:r>
            <a:r>
              <a:rPr lang="en-US" altLang="en-US" sz="2400" dirty="0" smtClean="0"/>
              <a:t>– cells pinch in</a:t>
            </a:r>
          </a:p>
          <a:p>
            <a:pPr>
              <a:buFont typeface="Arial" charset="0"/>
              <a:buChar char="•"/>
            </a:pPr>
            <a:r>
              <a:rPr lang="en-US" altLang="en-US" sz="2400" b="1" dirty="0" smtClean="0"/>
              <a:t>Plant Cells </a:t>
            </a:r>
            <a:r>
              <a:rPr lang="en-US" altLang="en-US" sz="2400" dirty="0" smtClean="0"/>
              <a:t>– a cell plate that becomes the cell wall </a:t>
            </a:r>
            <a:endParaRPr lang="en-US" altLang="en-US" sz="2400" dirty="0"/>
          </a:p>
        </p:txBody>
      </p:sp>
      <p:pic>
        <p:nvPicPr>
          <p:cNvPr id="9219" name="Picture 25"/>
          <p:cNvPicPr>
            <a:picLocks noChangeAspect="1" noChangeArrowheads="1"/>
          </p:cNvPicPr>
          <p:nvPr/>
        </p:nvPicPr>
        <p:blipFill>
          <a:blip r:embed="rId3" cstate="print"/>
          <a:srcRect/>
          <a:stretch>
            <a:fillRect/>
          </a:stretch>
        </p:blipFill>
        <p:spPr bwMode="auto">
          <a:xfrm rot="5400000">
            <a:off x="7214009" y="24990"/>
            <a:ext cx="1295400" cy="2312219"/>
          </a:xfrm>
          <a:prstGeom prst="rect">
            <a:avLst/>
          </a:prstGeom>
          <a:noFill/>
          <a:ln w="9525">
            <a:noFill/>
            <a:miter lim="800000"/>
            <a:headEnd/>
            <a:tailEnd/>
          </a:ln>
        </p:spPr>
      </p:pic>
      <p:sp>
        <p:nvSpPr>
          <p:cNvPr id="5" name="Rectangle 4"/>
          <p:cNvSpPr/>
          <p:nvPr/>
        </p:nvSpPr>
        <p:spPr>
          <a:xfrm>
            <a:off x="228600" y="4038600"/>
            <a:ext cx="87630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ADD THIS AT THE BOTTOM!</a:t>
            </a:r>
            <a:endParaRPr lang="en-US" sz="3200" dirty="0" smtClean="0"/>
          </a:p>
          <a:p>
            <a:pPr algn="ctr"/>
            <a:endParaRPr lang="en-US" sz="2400" dirty="0" smtClean="0"/>
          </a:p>
          <a:p>
            <a:pPr>
              <a:buFont typeface="Arial" pitchFamily="34" charset="0"/>
              <a:buChar char="•"/>
            </a:pPr>
            <a:r>
              <a:rPr lang="en-US" sz="2400" dirty="0" smtClean="0"/>
              <a:t>Types of cells that can divide by mitosis include </a:t>
            </a:r>
            <a:r>
              <a:rPr lang="en-US" sz="2400" b="1" dirty="0" smtClean="0">
                <a:solidFill>
                  <a:srgbClr val="FFFF00"/>
                </a:solidFill>
              </a:rPr>
              <a:t>SOMATIC CELLS </a:t>
            </a:r>
            <a:r>
              <a:rPr lang="en-US" sz="2400" b="1" dirty="0" smtClean="0"/>
              <a:t>(= </a:t>
            </a:r>
            <a:r>
              <a:rPr lang="en-US" sz="2400" b="1" dirty="0" smtClean="0">
                <a:solidFill>
                  <a:srgbClr val="FFFF00"/>
                </a:solidFill>
              </a:rPr>
              <a:t>body cells</a:t>
            </a:r>
            <a:r>
              <a:rPr lang="en-US" sz="2400" dirty="0" smtClean="0"/>
              <a:t>; such as muscle, skin, bone, roots, etc)</a:t>
            </a:r>
          </a:p>
          <a:p>
            <a:pPr>
              <a:buFont typeface="Arial" pitchFamily="34" charset="0"/>
              <a:buChar char="•"/>
            </a:pPr>
            <a:endParaRPr lang="en-US" sz="2400" dirty="0" smtClean="0"/>
          </a:p>
          <a:p>
            <a:pPr>
              <a:buFont typeface="Arial" pitchFamily="34" charset="0"/>
              <a:buChar char="•"/>
            </a:pPr>
            <a:r>
              <a:rPr lang="en-US" sz="2400" i="1" u="sng" dirty="0" smtClean="0"/>
              <a:t>Why</a:t>
            </a:r>
            <a:r>
              <a:rPr lang="en-US" sz="2400" dirty="0" smtClean="0"/>
              <a:t> do cells divide by mitosis?  </a:t>
            </a:r>
            <a:r>
              <a:rPr lang="en-US" sz="2400" dirty="0" smtClean="0">
                <a:solidFill>
                  <a:srgbClr val="FFFF00"/>
                </a:solidFill>
              </a:rPr>
              <a:t>1) Asexual Reproduction 2) Growth 3) Tissue Repair</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p:txBody>
          <a:bodyPr>
            <a:normAutofit fontScale="90000"/>
          </a:bodyPr>
          <a:lstStyle/>
          <a:p>
            <a:r>
              <a:rPr lang="en-US" altLang="en-US" dirty="0" smtClean="0"/>
              <a:t>“Mitosis” – PBS Learning Media</a:t>
            </a:r>
            <a:br>
              <a:rPr lang="en-US" altLang="en-US" dirty="0" smtClean="0"/>
            </a:br>
            <a:r>
              <a:rPr lang="en-US" altLang="en-US" i="1" dirty="0" smtClean="0">
                <a:solidFill>
                  <a:srgbClr val="0070C0"/>
                </a:solidFill>
              </a:rPr>
              <a:t>pbslearningmedia.org</a:t>
            </a:r>
          </a:p>
        </p:txBody>
      </p:sp>
      <p:pic>
        <p:nvPicPr>
          <p:cNvPr id="43011" name="Picture 2" descr="NOVA | Mitosis"/>
          <p:cNvPicPr>
            <a:picLocks noChangeAspect="1" noChangeArrowheads="1"/>
          </p:cNvPicPr>
          <p:nvPr/>
        </p:nvPicPr>
        <p:blipFill>
          <a:blip r:embed="rId2" cstate="print"/>
          <a:srcRect/>
          <a:stretch>
            <a:fillRect/>
          </a:stretch>
        </p:blipFill>
        <p:spPr bwMode="auto">
          <a:xfrm>
            <a:off x="1295400" y="2438400"/>
            <a:ext cx="6762750" cy="379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81000" y="990600"/>
          <a:ext cx="8382000" cy="5592837"/>
        </p:xfrm>
        <a:graphic>
          <a:graphicData uri="http://schemas.openxmlformats.org/drawingml/2006/table">
            <a:tbl>
              <a:tblPr firstRow="1" bandRow="1">
                <a:tableStyleId>{5C22544A-7EE6-4342-B048-85BDC9FD1C3A}</a:tableStyleId>
              </a:tblPr>
              <a:tblGrid>
                <a:gridCol w="3795623"/>
                <a:gridCol w="4586377"/>
              </a:tblGrid>
              <a:tr h="1219099">
                <a:tc>
                  <a:txBody>
                    <a:bodyPr/>
                    <a:lstStyle/>
                    <a:p>
                      <a:r>
                        <a:rPr lang="en-US" sz="2400" dirty="0" smtClean="0">
                          <a:latin typeface="Century Gothic" pitchFamily="34" charset="0"/>
                        </a:rPr>
                        <a:t>What is MITOSIS?</a:t>
                      </a:r>
                      <a:endParaRPr lang="en-US" sz="2400" dirty="0">
                        <a:latin typeface="Century Gothic" pitchFamily="34" charset="0"/>
                      </a:endParaRPr>
                    </a:p>
                  </a:txBody>
                  <a:tcPr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solidFill>
                            <a:srgbClr val="002060"/>
                          </a:solidFill>
                          <a:latin typeface="Century Gothic" pitchFamily="34" charset="0"/>
                        </a:rPr>
                        <a:t>Type of asexual cell division</a:t>
                      </a:r>
                      <a:endParaRPr lang="en-US" sz="2400" dirty="0" smtClean="0">
                        <a:solidFill>
                          <a:srgbClr val="002060"/>
                        </a:solidFill>
                        <a:latin typeface="Century Gothic" pitchFamily="34" charset="0"/>
                      </a:endParaRPr>
                    </a:p>
                    <a:p>
                      <a:r>
                        <a:rPr lang="en-US" sz="2400" dirty="0" smtClean="0">
                          <a:solidFill>
                            <a:srgbClr val="002060"/>
                          </a:solidFill>
                          <a:latin typeface="Century Gothic" pitchFamily="34" charset="0"/>
                        </a:rPr>
                        <a:t>The</a:t>
                      </a:r>
                      <a:r>
                        <a:rPr lang="en-US" sz="2400" baseline="0" dirty="0" smtClean="0">
                          <a:solidFill>
                            <a:srgbClr val="002060"/>
                          </a:solidFill>
                          <a:latin typeface="Century Gothic" pitchFamily="34" charset="0"/>
                        </a:rPr>
                        <a:t> division of the nucleus in a eukaryotic cell</a:t>
                      </a:r>
                      <a:endParaRPr lang="en-US" sz="2400" dirty="0">
                        <a:solidFill>
                          <a:srgbClr val="002060"/>
                        </a:solidFill>
                        <a:latin typeface="Century Gothic" pitchFamily="34" charset="0"/>
                      </a:endParaRPr>
                    </a:p>
                  </a:txBody>
                  <a:tcPr marT="45716" marB="45716"/>
                </a:tc>
              </a:tr>
              <a:tr h="1600066">
                <a:tc>
                  <a:txBody>
                    <a:bodyPr/>
                    <a:lstStyle/>
                    <a:p>
                      <a:r>
                        <a:rPr lang="en-US" sz="2400" dirty="0" smtClean="0">
                          <a:latin typeface="Century Gothic" pitchFamily="34" charset="0"/>
                        </a:rPr>
                        <a:t>What is the </a:t>
                      </a:r>
                      <a:r>
                        <a:rPr lang="en-US" sz="2400" b="1" dirty="0" smtClean="0">
                          <a:latin typeface="Century Gothic" pitchFamily="34" charset="0"/>
                        </a:rPr>
                        <a:t>PURPOSE</a:t>
                      </a:r>
                      <a:r>
                        <a:rPr lang="en-US" sz="2400" dirty="0" smtClean="0">
                          <a:latin typeface="Century Gothic" pitchFamily="34" charset="0"/>
                        </a:rPr>
                        <a:t> of mitosis?</a:t>
                      </a:r>
                      <a:endParaRPr lang="en-US" sz="2400" dirty="0">
                        <a:latin typeface="Century Gothic" pitchFamily="34" charset="0"/>
                      </a:endParaRPr>
                    </a:p>
                  </a:txBody>
                  <a:tcPr marT="45716" marB="45716"/>
                </a:tc>
                <a:tc>
                  <a:txBody>
                    <a:bodyPr/>
                    <a:lstStyle/>
                    <a:p>
                      <a:pPr marL="342900" indent="-342900">
                        <a:buAutoNum type="arabicPeriod"/>
                      </a:pPr>
                      <a:r>
                        <a:rPr lang="en-US" sz="2400" b="1" dirty="0" smtClean="0">
                          <a:solidFill>
                            <a:srgbClr val="0070C0"/>
                          </a:solidFill>
                          <a:latin typeface="Century Gothic" pitchFamily="34" charset="0"/>
                        </a:rPr>
                        <a:t>GROWTH</a:t>
                      </a:r>
                      <a:r>
                        <a:rPr lang="en-US" sz="2400" baseline="0" dirty="0" smtClean="0">
                          <a:latin typeface="Century Gothic" pitchFamily="34" charset="0"/>
                        </a:rPr>
                        <a:t> of organisms</a:t>
                      </a:r>
                    </a:p>
                    <a:p>
                      <a:pPr marL="342900" indent="-342900">
                        <a:buAutoNum type="arabicPeriod"/>
                      </a:pPr>
                      <a:r>
                        <a:rPr kumimoji="0" lang="en-US" sz="2400" b="1" kern="1200" dirty="0" smtClean="0">
                          <a:solidFill>
                            <a:srgbClr val="0070C0"/>
                          </a:solidFill>
                          <a:latin typeface="Century Gothic" pitchFamily="34" charset="0"/>
                          <a:ea typeface="+mn-ea"/>
                          <a:cs typeface="+mn-cs"/>
                        </a:rPr>
                        <a:t>REPAIR</a:t>
                      </a:r>
                      <a:r>
                        <a:rPr lang="en-US" sz="2400" baseline="0" dirty="0" smtClean="0">
                          <a:latin typeface="Century Gothic" pitchFamily="34" charset="0"/>
                        </a:rPr>
                        <a:t> of cells/tissues</a:t>
                      </a:r>
                    </a:p>
                    <a:p>
                      <a:pPr marL="342900" indent="-342900">
                        <a:buAutoNum type="arabicPeriod"/>
                      </a:pPr>
                      <a:r>
                        <a:rPr kumimoji="0" lang="en-US" sz="2400" b="1" kern="1200" dirty="0" smtClean="0">
                          <a:solidFill>
                            <a:srgbClr val="0070C0"/>
                          </a:solidFill>
                          <a:latin typeface="Century Gothic" pitchFamily="34" charset="0"/>
                          <a:ea typeface="+mn-ea"/>
                          <a:cs typeface="+mn-cs"/>
                        </a:rPr>
                        <a:t>ASEXUAL</a:t>
                      </a:r>
                      <a:r>
                        <a:rPr lang="en-US" sz="2400" baseline="0" dirty="0" smtClean="0">
                          <a:latin typeface="Century Gothic" pitchFamily="34" charset="0"/>
                        </a:rPr>
                        <a:t> reproduction</a:t>
                      </a:r>
                      <a:endParaRPr lang="en-US" sz="2400" dirty="0">
                        <a:latin typeface="Century Gothic" pitchFamily="34" charset="0"/>
                      </a:endParaRPr>
                    </a:p>
                  </a:txBody>
                  <a:tcPr marT="45716" marB="45716"/>
                </a:tc>
              </a:tr>
              <a:tr h="2773599">
                <a:tc>
                  <a:txBody>
                    <a:bodyPr/>
                    <a:lstStyle/>
                    <a:p>
                      <a:r>
                        <a:rPr lang="en-US" sz="2400" dirty="0" smtClean="0">
                          <a:latin typeface="Century Gothic" pitchFamily="34" charset="0"/>
                        </a:rPr>
                        <a:t>What</a:t>
                      </a:r>
                      <a:r>
                        <a:rPr lang="en-US" sz="2400" baseline="0" dirty="0" smtClean="0">
                          <a:latin typeface="Century Gothic" pitchFamily="34" charset="0"/>
                        </a:rPr>
                        <a:t> </a:t>
                      </a:r>
                      <a:r>
                        <a:rPr lang="en-US" sz="2400" b="1" baseline="0" dirty="0" smtClean="0">
                          <a:latin typeface="Century Gothic" pitchFamily="34" charset="0"/>
                        </a:rPr>
                        <a:t>TYPES OF CELLS </a:t>
                      </a:r>
                      <a:r>
                        <a:rPr lang="en-US" sz="2400" baseline="0" dirty="0" smtClean="0">
                          <a:latin typeface="Century Gothic" pitchFamily="34" charset="0"/>
                        </a:rPr>
                        <a:t>divide by mitosis?</a:t>
                      </a:r>
                      <a:endParaRPr lang="en-US" sz="2400" dirty="0">
                        <a:latin typeface="Century Gothic" pitchFamily="34" charset="0"/>
                      </a:endParaRPr>
                    </a:p>
                  </a:txBody>
                  <a:tcPr marT="45716" marB="45716"/>
                </a:tc>
                <a:tc>
                  <a:txBody>
                    <a:bodyPr/>
                    <a:lstStyle/>
                    <a:p>
                      <a:pPr marL="342900" indent="-342900">
                        <a:buAutoNum type="arabicPeriod"/>
                      </a:pPr>
                      <a:r>
                        <a:rPr lang="en-US" sz="2400" b="1" dirty="0" smtClean="0">
                          <a:latin typeface="Century Gothic" pitchFamily="34" charset="0"/>
                        </a:rPr>
                        <a:t>Somatic</a:t>
                      </a:r>
                      <a:r>
                        <a:rPr lang="en-US" sz="2400" dirty="0" smtClean="0">
                          <a:latin typeface="Century Gothic" pitchFamily="34" charset="0"/>
                        </a:rPr>
                        <a:t> (</a:t>
                      </a:r>
                      <a:r>
                        <a:rPr lang="en-US" sz="2400" dirty="0" smtClean="0">
                          <a:solidFill>
                            <a:srgbClr val="0070C0"/>
                          </a:solidFill>
                          <a:latin typeface="Century Gothic" pitchFamily="34" charset="0"/>
                        </a:rPr>
                        <a:t>body cells</a:t>
                      </a:r>
                      <a:r>
                        <a:rPr lang="en-US" sz="2400" dirty="0" smtClean="0">
                          <a:latin typeface="Century Gothic" pitchFamily="34" charset="0"/>
                        </a:rPr>
                        <a:t>) of plants and animals</a:t>
                      </a:r>
                    </a:p>
                    <a:p>
                      <a:pPr marL="342900" indent="-342900">
                        <a:buNone/>
                      </a:pPr>
                      <a:r>
                        <a:rPr lang="en-US" sz="2000" i="1" dirty="0" smtClean="0">
                          <a:latin typeface="Century Gothic" pitchFamily="34" charset="0"/>
                        </a:rPr>
                        <a:t>        - Examples:</a:t>
                      </a:r>
                      <a:r>
                        <a:rPr lang="en-US" sz="2000" i="1" baseline="0" dirty="0" smtClean="0">
                          <a:latin typeface="Century Gothic" pitchFamily="34" charset="0"/>
                        </a:rPr>
                        <a:t> </a:t>
                      </a:r>
                      <a:r>
                        <a:rPr kumimoji="0" lang="en-US" sz="2000" i="1" kern="1200" dirty="0" smtClean="0">
                          <a:solidFill>
                            <a:srgbClr val="0070C0"/>
                          </a:solidFill>
                          <a:latin typeface="Century Gothic" pitchFamily="34" charset="0"/>
                          <a:ea typeface="+mn-ea"/>
                          <a:cs typeface="+mn-cs"/>
                        </a:rPr>
                        <a:t>skin</a:t>
                      </a:r>
                      <a:r>
                        <a:rPr lang="en-US" sz="2000" i="1" baseline="0" dirty="0" smtClean="0">
                          <a:latin typeface="Century Gothic" pitchFamily="34" charset="0"/>
                        </a:rPr>
                        <a:t>, </a:t>
                      </a:r>
                      <a:r>
                        <a:rPr kumimoji="0" lang="en-US" sz="2000" i="1" kern="1200" dirty="0" smtClean="0">
                          <a:solidFill>
                            <a:srgbClr val="0070C0"/>
                          </a:solidFill>
                          <a:latin typeface="Century Gothic" pitchFamily="34" charset="0"/>
                          <a:ea typeface="+mn-ea"/>
                          <a:cs typeface="+mn-cs"/>
                        </a:rPr>
                        <a:t>muscle</a:t>
                      </a:r>
                      <a:r>
                        <a:rPr lang="en-US" sz="2000" i="1" baseline="0" dirty="0" smtClean="0">
                          <a:latin typeface="Century Gothic" pitchFamily="34" charset="0"/>
                        </a:rPr>
                        <a:t>, leaves, </a:t>
                      </a:r>
                      <a:r>
                        <a:rPr kumimoji="0" lang="en-US" sz="2000" i="1" kern="1200" dirty="0" smtClean="0">
                          <a:solidFill>
                            <a:srgbClr val="0070C0"/>
                          </a:solidFill>
                          <a:latin typeface="Century Gothic" pitchFamily="34" charset="0"/>
                          <a:ea typeface="+mn-ea"/>
                          <a:cs typeface="+mn-cs"/>
                        </a:rPr>
                        <a:t>roots</a:t>
                      </a:r>
                      <a:r>
                        <a:rPr lang="en-US" sz="2000" i="1" baseline="0" dirty="0" smtClean="0">
                          <a:latin typeface="Century Gothic" pitchFamily="34" charset="0"/>
                        </a:rPr>
                        <a:t>, yeast, </a:t>
                      </a:r>
                      <a:r>
                        <a:rPr kumimoji="0" lang="en-US" sz="2000" i="1" kern="1200" dirty="0" smtClean="0">
                          <a:solidFill>
                            <a:srgbClr val="0070C0"/>
                          </a:solidFill>
                          <a:latin typeface="Century Gothic" pitchFamily="34" charset="0"/>
                          <a:ea typeface="+mn-ea"/>
                          <a:cs typeface="+mn-cs"/>
                        </a:rPr>
                        <a:t>bone</a:t>
                      </a:r>
                    </a:p>
                    <a:p>
                      <a:pPr marL="342900" indent="-342900">
                        <a:buNone/>
                      </a:pPr>
                      <a:r>
                        <a:rPr kumimoji="0" lang="en-US" sz="2000" i="1" kern="1200" dirty="0" smtClean="0">
                          <a:solidFill>
                            <a:srgbClr val="0070C0"/>
                          </a:solidFill>
                          <a:latin typeface="Century Gothic" pitchFamily="34" charset="0"/>
                          <a:ea typeface="+mn-ea"/>
                          <a:cs typeface="+mn-cs"/>
                        </a:rPr>
                        <a:t>        - </a:t>
                      </a:r>
                      <a:r>
                        <a:rPr kumimoji="0" lang="en-US" sz="2000" i="1" kern="1200" dirty="0" smtClean="0">
                          <a:solidFill>
                            <a:schemeClr val="dk1"/>
                          </a:solidFill>
                          <a:latin typeface="Century Gothic" pitchFamily="34" charset="0"/>
                          <a:ea typeface="+mn-ea"/>
                          <a:cs typeface="+mn-cs"/>
                        </a:rPr>
                        <a:t>Non-examples: sex cells like </a:t>
                      </a:r>
                      <a:r>
                        <a:rPr kumimoji="0" lang="en-US" sz="2000" i="1" kern="1200" dirty="0" smtClean="0">
                          <a:solidFill>
                            <a:srgbClr val="0070C0"/>
                          </a:solidFill>
                          <a:latin typeface="Century Gothic" pitchFamily="34" charset="0"/>
                          <a:ea typeface="+mn-ea"/>
                          <a:cs typeface="+mn-cs"/>
                        </a:rPr>
                        <a:t>sperm</a:t>
                      </a:r>
                      <a:r>
                        <a:rPr kumimoji="0" lang="en-US" sz="2000" i="1" kern="1200" dirty="0" smtClean="0">
                          <a:solidFill>
                            <a:schemeClr val="dk1"/>
                          </a:solidFill>
                          <a:latin typeface="Century Gothic" pitchFamily="34" charset="0"/>
                          <a:ea typeface="+mn-ea"/>
                          <a:cs typeface="+mn-cs"/>
                        </a:rPr>
                        <a:t>, eggs, and </a:t>
                      </a:r>
                      <a:r>
                        <a:rPr kumimoji="0" lang="en-US" sz="2000" i="1" kern="1200" dirty="0" smtClean="0">
                          <a:solidFill>
                            <a:srgbClr val="0070C0"/>
                          </a:solidFill>
                          <a:latin typeface="Century Gothic" pitchFamily="34" charset="0"/>
                          <a:ea typeface="+mn-ea"/>
                          <a:cs typeface="+mn-cs"/>
                        </a:rPr>
                        <a:t>pollen</a:t>
                      </a:r>
                    </a:p>
                    <a:p>
                      <a:pPr marL="342900" indent="-342900">
                        <a:buNone/>
                      </a:pPr>
                      <a:r>
                        <a:rPr lang="en-US" sz="2400" baseline="0" dirty="0" smtClean="0">
                          <a:latin typeface="Century Gothic" pitchFamily="34" charset="0"/>
                        </a:rPr>
                        <a:t>2.   </a:t>
                      </a:r>
                      <a:r>
                        <a:rPr kumimoji="0" lang="en-US" sz="2400" kern="1200" dirty="0" smtClean="0">
                          <a:solidFill>
                            <a:srgbClr val="0070C0"/>
                          </a:solidFill>
                          <a:latin typeface="Century Gothic" pitchFamily="34" charset="0"/>
                          <a:ea typeface="+mn-ea"/>
                          <a:cs typeface="+mn-cs"/>
                        </a:rPr>
                        <a:t>Amoebas</a:t>
                      </a:r>
                      <a:r>
                        <a:rPr lang="en-US" sz="2400" baseline="0" dirty="0" smtClean="0">
                          <a:latin typeface="Century Gothic" pitchFamily="34" charset="0"/>
                        </a:rPr>
                        <a:t> and other single celled organisms.</a:t>
                      </a:r>
                      <a:endParaRPr lang="en-US" sz="2400" dirty="0">
                        <a:latin typeface="Century Gothic" pitchFamily="34" charset="0"/>
                      </a:endParaRPr>
                    </a:p>
                  </a:txBody>
                  <a:tcPr marT="45716" marB="45716"/>
                </a:tc>
              </a:tr>
            </a:tbl>
          </a:graphicData>
        </a:graphic>
      </p:graphicFrame>
      <p:sp>
        <p:nvSpPr>
          <p:cNvPr id="3" name="TextBox 2"/>
          <p:cNvSpPr txBox="1"/>
          <p:nvPr/>
        </p:nvSpPr>
        <p:spPr>
          <a:xfrm>
            <a:off x="990600" y="152400"/>
            <a:ext cx="6934200" cy="584775"/>
          </a:xfrm>
          <a:prstGeom prst="rect">
            <a:avLst/>
          </a:prstGeom>
          <a:noFill/>
        </p:spPr>
        <p:txBody>
          <a:bodyPr wrap="square" rtlCol="0">
            <a:spAutoFit/>
          </a:bodyPr>
          <a:lstStyle/>
          <a:p>
            <a:pPr algn="ctr"/>
            <a:r>
              <a:rPr lang="en-US" sz="3200" dirty="0" smtClean="0">
                <a:solidFill>
                  <a:srgbClr val="002060"/>
                </a:solidFill>
              </a:rPr>
              <a:t>Key Points of Mitosis</a:t>
            </a:r>
            <a:endParaRPr lang="en-US" sz="3200"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Cell Cycle</a:t>
            </a:r>
            <a:endParaRPr lang="en-US" dirty="0"/>
          </a:p>
        </p:txBody>
      </p:sp>
      <p:sp>
        <p:nvSpPr>
          <p:cNvPr id="3" name="Content Placeholder 2"/>
          <p:cNvSpPr>
            <a:spLocks noGrp="1"/>
          </p:cNvSpPr>
          <p:nvPr>
            <p:ph idx="1"/>
          </p:nvPr>
        </p:nvSpPr>
        <p:spPr/>
        <p:txBody>
          <a:bodyPr/>
          <a:lstStyle/>
          <a:p>
            <a:endParaRPr lang="en-US"/>
          </a:p>
        </p:txBody>
      </p:sp>
      <p:sp>
        <p:nvSpPr>
          <p:cNvPr id="1028" name="AutoShape 4" descr="data:image/png;base64,iVBORw0KGgoAAAANSUhEUgAAAOwAAADWCAMAAADl7J7tAAAAilBMVEX///8AAAD6+vr39/fMzMyLi4vp6em3t7fh4eH19fXy8vLt7e3Z2dnV1dX5+fnd3d3CwsKbm5ukpKR+fn5QUFDQ0NC/v79tbW12dna0tLSnp6dpaWleXl4sLCxjY2NYWFiDg4M8PDyUlJQkJCQxMTFHR0cVFRVAQEA2NjYfHx9KSkoODg4SEhIaGhpjhTEGAAATWklEQVR4nO1d63qqvBJ2EBABBQTlIKhFrVbb+7+9DR6BmWAIYNf37L5/VpciMMmcM5kMBn/4wx/+8IcCpN9+gd4xmUzM2Mvxsbv8s47jdWiak99+sW5hyPZhn8B6tVppBYRL31+uAXangywbv/2SHWAup8kODkEgqyp9haoaSuAHsEvl+XvfrVtMnB/Yugtd57hWX7hb2K4Xvb9ULzBnAH7YSBVJYQoQj/p6o76gRWtwIqFfOgCrsOv36RFqDGtN/OdaxhMzhoT/Y1AzVpxZLW9iebD898kNfXA6YULTySS+ixv1BgPAafwjmfWFA58XZTVu8Ua9QV2C06kjKGXkZs5GW5noAytwhl3fc+jA8t8zRVIITi/sNs5k9xdU1bjGEdI+PLOv51preLumGmtsJo3Psz4fbcGPnf0zeV9kKDFptUHp+TWkFFb9PoEX3uoN6lKL4R+IieYg5AI3xwbi9zyIDaeZ8tCiaHZD9lezR6kAd4eb6Yf0in3MaRZsxwnggju1/vW/M4fbZKk+tAgvWsNbclw0T9OcKiWk+D2KLl+mKdfzRr+np8zXAy05SkaKu7Brr7IX20/Yp9L05SM14BneHjB5RavmxvATLvgYfWFnbL4x6xzOnN018F8PSfeQt7UWR4pW8HFjXJknCZVhdMxkmJ1m1C7W/Ct5fxS0rJUeLYLP6DkY3M6tNtrCut5sT3c7zrHrDMs62QljiC3BCEiyfFjXm+4AevPDSdTRaq0gbmUiMhNTP7v+QfzmzU30ik2rFf/4ra1hTm7d7N1kaPiOGa6hNT67nUSfObk1X9drjC4RM58UAa9H9RpGppnZ367eRO2a5ZBr626DghRObD6tG4nusL6zl5rLeiHuisHv+FGGX5Os9OrYvCM412cYTubtFj/XvHUPqaIF7JmTu+6dWnM1mA4VF2C/2GwKn1uwvOpgtduFViMA5mJ1f2mvK0yYbzw4LnIOtjfPz4M8rO3n2QtgRURWn86FbmTh2C6xb3O32Dy+6dWnUZkpCusSigzjrhd1x9YygO2HXXBAHsRa+1Vvmd18YI0gZnjDZqYSZYBu032jVQLroCI89s1p6zXGvI4iU3AV34X5uduFCH0NmFVsuPzTBa0qnpuyy+kyqB3DwRx8CRLL9Dajc1R9IXt/eSmoz0JwQcfEVpQ6i9rssil0vsRknKtqws5lRRX0JNSmEbjL1IFy98QOgs39r9tTc2LVagbM4FRVUzyXL4IvJrU9ECu7jz9vSaBMZg22xe8eAdBBrrzr+kkyIM8oI7Y2DOscDGrlfdcP2mE1lBl7r+vH1EIF8nkydLxAoATUs5vMK68w12JFUZu5dYK3o5Oyc8zEGXif0Z3+UCkdkSrKRuhuUzp9lJDeJ6+b1qHfHBILl647FZ1aCiltSzv2SbmwwXTt5gN3090ToOCHF0a2P2LZMfEQ3OpHOz3zGjt7lZTQTpLUJ7EXZUbp2Nm3jx66y4ZmgYZAEHMgAqw8u9eI2Jbm4VqaPQOiKCondtBV5PNBPMCG+FP7YRLLR1lT+od7CDFNw4ul6Ghq5z/Eh542cITNWwk8qvo6KjNwPYBkb1cU8vYi4UkXq136mZhYbzO45Ng6uD83+83OGTnD6UjZ77bf0fOlxlcfoJOpnROp95ujbHlvrF/Zfj6ExoATACyX4UWO59vrF+1c1yvz7Ag37xGvr+FNZYVhaa1Bz/3U2SwvxthEm5uteFHKwANqYpUnx1jvqYIKK4+568xZ+AHxzeMZi6iQsvgfiDKnoqNsAmGEO4a0hYrLPtk+/17clfqx7dROvvBnu7Iq8Lpe4alCBgVp2oSYA3uLP2uEE1bFyMeIyKqZaVc5jJFH2GOHcnQ+2k2tSiigI9LxssDGAG74pAEdHgnpUU6tnkR4xRKR3lK9TU8FLOpRob+YEBG20cr6jImJVUjjHfRig6Yhc1FrsCe4yWtTCyxj3TNm5C3trhNBORz24iw5tXIbLyrABIxY97O3DIYThg2buq8JC2+14K9pgj7SaxY7ErfTdWj5RdWEg50IowWxRErRxvQ/seli2eeO157oCTMZlWbgxAG/+1ctOfK2pmy4kUzzOGYzPLWTnXDyBN/s5UrDF1+R9CuYPMX4RLmzTqZ8eWBjNtm85NPE78DiOnyyd8IjQrnyXNigZLFKOWkVhK2rscx9OdKSWI6niVlvLuqo41vZPNWgk207aif8K77dEVsohsmR65e9cv9rMNCY0iHtP1tUtiv1BeolEL0AvsSkCO/PV3nFP2KH9JpmrYJUZQ2V3qjcdIMf8ymWUsVlGQvuhVDrvCZsgGQt1+B562Vw8jwvJVxBE+f766BhPp6JyRC+kcfvEE5nZ0Rt+HlyrDuXSZp/2lc1j910v90n0l2ECeHACBPbqB3DrGIqZfAqb6aOftJSGUmwa7q30EWeykKoFiBC7oF6bmSxw0/nqae01ZowIHIWwj2ERfWbv6eLI1ihBSi87DtqGBvry4cjbbJyGYZ/X0MxRGLE8Ig+ElqmwD+KG2eVnO2VL62avV034a6ptK2Bjt1XX8BhxYpuum2+gj66VAFqtfvYcn/eiFOh/JyUICkfCYTVERIgHl8RQfeTzOrWXzPbRsJpDpxeGAnMbISETBPbOaTAS69+LZ7SWWJiP5rfxUE8OxLMl77edzr9EU5xLBBpCwENRfgmYhvsY44xmpyFbp1BRexmd0HsUKybAOHREfgQzR1hYkVsD/qJwSiTfIGYS4ULh6HdEIsSazq23xwwOYMY0YoFFccmzTOMOpI0R4hYmbMSQazfW24PkfprbiFDZJpdoSylyxk7zAVVvYorrpt33SGIFbGFZosMCxcoYhuP24XYEnmuSAJ8wl1h8pvEjhBpd2IbTbDDrcFFS9JXyKduTiweaKGZ3XOH+zh85sI06WBmcQh8FJFZj59YMQ3VCRsjd2kq5Kz/R4hFnzTOD+VoQKwYG/dE7EqkHwM/sXsx77gnYoXqbk7cxP6m6cHPPojkTXxeQecLjjDEiS1MAxHOiryLyetUyIJL5irKuE05fWPjOQ9I905/RBZRNN78vCLYIxRHPURy/xXwL5ZC9RInzhBEOMRD8axAWqYjD2pQau/AhigXD+wuclDfSMqFop6BzJfr+xStTcDZRZGZRTZ+I5CizPDDM0apYGXaUMN5403zDaY4r+6KpY1ljoGuqyR7AWzbvpu7YiH6iS2UlskGqb5jxlBRB8kMnikvFIHk5Oh01maaJ+oq5H4pA6WhS4AzFfwJN6skgMbLaVPSgTF6RB6NXlTHBXfn5s4PtlbCdYFjktrngCgXZWCsRGJI7FOI5Mh19BtduOUuUVFZaKqu3BWfSOWjixIcPDoCAf8mEO4vPD8z5dbwnnrPCNZN13yw5VmKFALj9iq+eMWnA4wDT5xzKf3oNuQeCTNDIuLD49hh0qJDgnE6Ezw6OWwrQzqHoIlmiNCeSGoHw2uc0AgRyfcGMKHCcmN5/4XT2eO0yaaoZWknzzgbJ1moaV+E1y2qpT3NIM3yjri3/0xsD75ckrXNPX+PynLyP+8QvxaTNayhqJK0Rjjm+18BttfWzszLYo+TlYmq1KMY92Gm1Vr2Vpn4l63yQ3h1UlwIfEWSuMmC7omViK6R0FqCRZB3nK7vJjEt4fhmfMHia+vuoYsmgtuXccXj8LNdw9fDlTtpYgs2Z5n55daBow8pvtFJcFGbSIG16086T67cy57ZK/xrIZ0DhHtQYlJiq4dgQpYaN6tVf4S7onxB7OJeNGgRbftL9gC3cTAT0c0fuL5OEyuruOHeXbSeWHP5LFSdHVHfuAJSomheWIWG0UCqNFrzW2zo1+77Pad3b5jsMFJKa0rrM1tNEA73Wvgco3l67XNbgCZS0Te4kvVIlk5rht/aV5zjEGYM0QlxjWybLaVE5S5eDeWF/giHa9hYIYx7zJCdA55FonSGGwHO5oTCezafaUY2sUHsEKYj/PQIyQ2Ju/gb/vepjiqRWxddkskm4iFhLGKNIONCheDE6ZLYTEJ8NG/SnRa1fSTWn33BEp7CHmsGsYurXXWpfesqSm3OcFX1EFo03M/YCsegIjWfOQqbx0lijeB4U03PXpYF6H7FqCbY4zCJTaENsCA2ywrutCu08Ja/8ddKwV06k4m3UcmhmhzxaYMn4R2WVxCxlsAiWQa5UGOLUmLjAIpq1GDkZpSHVM11oicvJXSNQPAxsfr7ElKpE0qlb+DChXRUsnJGdTRuVOhwT11Tm/tTMNqdOKYTDUxGzdXAZFBMjBWWYqdDJbkcM2eXgjWDsdfcuCXkxtTEHtp2TCX7vgrsSdkU3965vOlYHysKgHKbtXKebMNafQgh3+OXEhpbBoFTfMruMLW8OmMt57FlpiROI891gwBg91GI0CutPlhLhhFsYT6h1iZ2TZei8lealm5E7SE3Gte4DktCqH15h1CWMxdmoRQuKedTNrSwRLBIgcw/dtEThJraUdOWAU7pJtpTZguDUO3iEpMmLgJnYFGpl63gGmMJZCCxbOhGlXeXbp7EFvRf1dVQKSWURYC05Rt20+yFKqVoyMgVr6ugjZ2CW1RtJ6AeqWgHPslHbOp6hfDDpELYWbXNWC3csmtXIDYtevPVOSMbxdDE6l118Ukoj3PVhJErVBSILRXJoE4Rc8Jy0hllt6uTljUqDBlyZ6M0e1FRrMX6rtI4IDoURG1msQi6DLHaFgpkAVT4fVE6r7nHQuuBRWJLVasblBlQKqKoAlB6S6xEiwTZKEjaCm91KBKbhnVX5k0ryrdahtSxHN1opyvIehfph3PbkV81XiViS2mYDWbRovnVYJWpRvQyRqed9XF9RQ7p8DLTaORMilzpUk1m6dZUT8zgcbWW21iC2NfNfRohJbs3Rk/Xu0Z0cfVKmdiSoltjHnqGrkmeN3gSqz8uwHF8KzzMWOn0FYdnST/YV0eiRKxSIm9MOH3jW1gXXHpNOg9iH6O0OAtmsxkY3hMNRtGZmH6cX4dV3yjWLxHrliV/Q4SP+l7K5+8qDpSCGviC3XMYCGhttAteze0c+1olYiu5WYMKaDL/3Ag+bsMAm8q3mmm5cO6mwdgVLEc7ebWut8TBS4lY6VC+gUdp/nD7rG0sH8Extw9LAN+POj1pfsFIBCT1Nk4jvLtyhXzFIZDJ+x2etStPsmVZPgKkhtp959KIUTkGaZ0XRS37lYn1K4bjiKdWKx6ABD8ZbdOFvU/yMhS+TebNcWYkOI81EZBGNcEqE6tViJWRmSsf9pTCYrG+lNukaZsGmvUwWERt2NRq1NuUiTWqzn7VXxuVjwC8nAq/dXKhaleFVo+QZVZDJrVkMVGZWMmrSLVRirLUZSW+UiCYXYWUZJvOsGSt9Vbboz9AHnRd2cLjX8Vj/qiX2RYYe0OfvZSj5+PtJWaFLIPaKVlLVCE2uGq+p4l6KuRsWplJfqvzw24rIEXwAulYrS/NMSPDwAqxBkqa3qc2rTkT3Oyb1lxZMNVfRGRzl+TaQYVY3PZcvnS41+I6mTz32ND/zr8B2+eOYFvh8vGZnJjqtrsDspXf+mDqVE8XLGHV57w+ZG/EXgQdOxXW0ulkRlAhNkbxqLSJPr26HNqydx6+Yk8/5xIOWVAsl5Y/aN+qGrfIVYU7Lt8HY9lF+p8LO4Wa22ugO80LqC//N3K/lbb51QVeo1wMI83gzNhRcIW66qKrMCeSOt1wedXBPPNzUurcwBxIIRUb4pvRC1IztdFlOPcSL9rKh+cv2NnDAWubDsrTPDt3LGJ4sbKiBu85zP6JxK3ho3AP7sWvZBVfIO6e30yMmUWmLxaRVGhVKyqEhJl9Sh9Z7JRchhsQg5B321HD/GylV0FMcNMD7N7KfeCDjOXNPUB0n3Q5e3vXIQYFGyQ3P1Mpeh3CBCyd1zNS7F04HlTCs1xPgRJXRLzoLEip43wCOKHJsbvS/SVa81EusZLkALnZajxSzp85yYoSScPhdDgdOIPhUIoURVayz79BCeuXP+/GWnulu/rEqLhgNYfVQ/digVIXdviTbL/giSRJfgK7fh9xEZIC7zyxGcFKCqn4kGdxaSLfYDfN4c8+IfglFr5B2hWUMnGAAR+014n2YSYjPRyQ0wzTQld50XLVyqZx6oLZFjg2+fQP9fseX0v7ro/rucGiF6B/A9KjyttsWQFLY7IG4G3Z8gaEX7e8iujWsBpkITw0KJnuKWNewuxmhDqf2ozURqcYdnfqeA0M+Mh1Mdm1QBwZqWRZ0q9jBPmS4qlDnZmRWn/qEwX1TUp7BDAT3whTgZmv5mwECojfhgWQFVnNkZP6NXprFCeARRfnHs5iqEZP/yjc3Py0mRMTYLv4F9wlDqj5wS+72GnitN83bQw1P/Bi8aYuTWB0Uk2U77D3FPMUx0vN4rxjNpFTLVxtYedP3pRh6obYgT0y86VEKxe9nefZk5dRqLpYrxP4iiOrxclcg2cvhDdCO65ueV1d0+bL5QE+Pj7mVIBm6PJc2Z/2AN++yRHo/Ys4VVYzVNUY+UG8TZKlfUeYHI/HPGHhuoFsGP+Oo98UMhlmT3Xdcp9QlE041PX/LpU5xr+bO/mDCDpKAj0yo/9tFv7DH/7whz/84Q9/+D/Dr68I/qFr/A8qbuCqmDU/NgAAAABJRU5ErkJggg=="/>
          <p:cNvSpPr>
            <a:spLocks noChangeAspect="1" noChangeArrowheads="1"/>
          </p:cNvSpPr>
          <p:nvPr/>
        </p:nvSpPr>
        <p:spPr bwMode="auto">
          <a:xfrm>
            <a:off x="155575" y="-974725"/>
            <a:ext cx="2247900" cy="2038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herrinhs.org/Teachers/EricJohns/Biology/Test%20Notes/BioC102.jpg"/>
          <p:cNvPicPr>
            <a:picLocks noChangeAspect="1" noChangeArrowheads="1"/>
          </p:cNvPicPr>
          <p:nvPr/>
        </p:nvPicPr>
        <p:blipFill>
          <a:blip r:embed="rId2" cstate="print"/>
          <a:srcRect/>
          <a:stretch>
            <a:fillRect/>
          </a:stretch>
        </p:blipFill>
        <p:spPr bwMode="auto">
          <a:xfrm>
            <a:off x="1143001" y="1390496"/>
            <a:ext cx="6781800" cy="476265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81000" y="228600"/>
          <a:ext cx="8382000" cy="5410201"/>
        </p:xfrm>
        <a:graphic>
          <a:graphicData uri="http://schemas.openxmlformats.org/drawingml/2006/table">
            <a:tbl>
              <a:tblPr firstRow="1" bandRow="1">
                <a:tableStyleId>{5C22544A-7EE6-4342-B048-85BDC9FD1C3A}</a:tableStyleId>
              </a:tblPr>
              <a:tblGrid>
                <a:gridCol w="3795623"/>
                <a:gridCol w="4586377"/>
              </a:tblGrid>
              <a:tr h="1219201">
                <a:tc>
                  <a:txBody>
                    <a:bodyPr/>
                    <a:lstStyle/>
                    <a:p>
                      <a:r>
                        <a:rPr lang="en-US" sz="2400" dirty="0" smtClean="0">
                          <a:latin typeface="Century Gothic" pitchFamily="34" charset="0"/>
                        </a:rPr>
                        <a:t>How MANY</a:t>
                      </a:r>
                      <a:r>
                        <a:rPr lang="en-US" sz="2400" baseline="0" dirty="0" smtClean="0">
                          <a:latin typeface="Century Gothic" pitchFamily="34" charset="0"/>
                        </a:rPr>
                        <a:t> DIVISIONS are involved?</a:t>
                      </a:r>
                    </a:p>
                    <a:p>
                      <a:r>
                        <a:rPr lang="en-US" sz="1400" baseline="0" dirty="0" smtClean="0">
                          <a:latin typeface="+mn-lt"/>
                        </a:rPr>
                        <a:t>(how many times does the cell divide?)</a:t>
                      </a:r>
                      <a:endParaRPr lang="en-US" sz="1400" dirty="0">
                        <a:latin typeface="+mn-lt"/>
                      </a:endParaRPr>
                    </a:p>
                  </a:txBody>
                  <a:tcPr/>
                </a:tc>
                <a:tc>
                  <a:txBody>
                    <a:bodyPr/>
                    <a:lstStyle/>
                    <a:p>
                      <a:r>
                        <a:rPr lang="en-US" sz="2400" dirty="0" smtClean="0">
                          <a:solidFill>
                            <a:schemeClr val="tx1"/>
                          </a:solidFill>
                          <a:latin typeface="Century Gothic" pitchFamily="34" charset="0"/>
                        </a:rPr>
                        <a:t>Only</a:t>
                      </a:r>
                      <a:r>
                        <a:rPr lang="en-US" sz="2400" baseline="0" dirty="0" smtClean="0">
                          <a:solidFill>
                            <a:schemeClr val="tx1"/>
                          </a:solidFill>
                          <a:latin typeface="Century Gothic" pitchFamily="34" charset="0"/>
                        </a:rPr>
                        <a:t> </a:t>
                      </a:r>
                      <a:r>
                        <a:rPr lang="en-US" sz="2400" baseline="0" dirty="0" smtClean="0">
                          <a:solidFill>
                            <a:schemeClr val="tx2">
                              <a:lumMod val="20000"/>
                              <a:lumOff val="80000"/>
                            </a:schemeClr>
                          </a:solidFill>
                          <a:latin typeface="Century Gothic" pitchFamily="34" charset="0"/>
                        </a:rPr>
                        <a:t>1</a:t>
                      </a:r>
                      <a:endParaRPr lang="en-US" sz="2400" dirty="0">
                        <a:solidFill>
                          <a:schemeClr val="tx2">
                            <a:lumMod val="20000"/>
                            <a:lumOff val="80000"/>
                          </a:schemeClr>
                        </a:solidFill>
                        <a:latin typeface="Century Gothic" pitchFamily="34" charset="0"/>
                      </a:endParaRPr>
                    </a:p>
                  </a:txBody>
                  <a:tcPr/>
                </a:tc>
              </a:tr>
              <a:tr h="1600200">
                <a:tc>
                  <a:txBody>
                    <a:bodyPr/>
                    <a:lstStyle/>
                    <a:p>
                      <a:r>
                        <a:rPr lang="en-US" sz="2400" dirty="0" smtClean="0">
                          <a:latin typeface="Century Gothic" pitchFamily="34" charset="0"/>
                        </a:rPr>
                        <a:t>HOW </a:t>
                      </a:r>
                      <a:r>
                        <a:rPr lang="en-US" sz="2400" b="1" dirty="0" smtClean="0">
                          <a:latin typeface="Century Gothic" pitchFamily="34" charset="0"/>
                        </a:rPr>
                        <a:t>MANY</a:t>
                      </a:r>
                      <a:r>
                        <a:rPr lang="en-US" sz="2400" dirty="0" smtClean="0">
                          <a:latin typeface="Century Gothic" pitchFamily="34" charset="0"/>
                        </a:rPr>
                        <a:t> </a:t>
                      </a:r>
                      <a:r>
                        <a:rPr lang="en-US" sz="2400" b="1" dirty="0" smtClean="0">
                          <a:latin typeface="Century Gothic" pitchFamily="34" charset="0"/>
                        </a:rPr>
                        <a:t>CELLS</a:t>
                      </a:r>
                      <a:r>
                        <a:rPr lang="en-US" sz="2400" dirty="0" smtClean="0">
                          <a:latin typeface="Century Gothic" pitchFamily="34" charset="0"/>
                        </a:rPr>
                        <a:t> are produced? </a:t>
                      </a:r>
                    </a:p>
                    <a:p>
                      <a:r>
                        <a:rPr kumimoji="0" lang="en-US" sz="1400" b="1" kern="1200" baseline="0" dirty="0" smtClean="0">
                          <a:solidFill>
                            <a:schemeClr val="bg1"/>
                          </a:solidFill>
                          <a:latin typeface="+mn-lt"/>
                          <a:ea typeface="+mn-ea"/>
                          <a:cs typeface="+mn-cs"/>
                        </a:rPr>
                        <a:t>(How many daughter cells are made?)</a:t>
                      </a:r>
                    </a:p>
                  </a:txBody>
                  <a:tcPr/>
                </a:tc>
                <a:tc>
                  <a:txBody>
                    <a:bodyPr/>
                    <a:lstStyle/>
                    <a:p>
                      <a:pPr marL="342900" indent="-342900">
                        <a:buNone/>
                      </a:pPr>
                      <a:r>
                        <a:rPr lang="en-US" sz="2400" b="1" dirty="0" smtClean="0">
                          <a:solidFill>
                            <a:srgbClr val="0070C0"/>
                          </a:solidFill>
                          <a:latin typeface="Century Gothic" pitchFamily="34" charset="0"/>
                        </a:rPr>
                        <a:t>2 genetically</a:t>
                      </a:r>
                      <a:r>
                        <a:rPr lang="en-US" sz="2400" b="1" baseline="0" dirty="0" smtClean="0">
                          <a:solidFill>
                            <a:srgbClr val="0070C0"/>
                          </a:solidFill>
                          <a:latin typeface="Century Gothic" pitchFamily="34" charset="0"/>
                        </a:rPr>
                        <a:t> identical </a:t>
                      </a:r>
                      <a:r>
                        <a:rPr lang="en-US" sz="2400" baseline="0" dirty="0" smtClean="0">
                          <a:latin typeface="Century Gothic" pitchFamily="34" charset="0"/>
                        </a:rPr>
                        <a:t>copies (clones)</a:t>
                      </a:r>
                      <a:endParaRPr lang="en-US" sz="2400" dirty="0">
                        <a:latin typeface="Century Gothic" pitchFamily="34" charset="0"/>
                      </a:endParaRPr>
                    </a:p>
                  </a:txBody>
                  <a:tcPr/>
                </a:tc>
              </a:tr>
              <a:tr h="2590800">
                <a:tc>
                  <a:txBody>
                    <a:bodyPr/>
                    <a:lstStyle/>
                    <a:p>
                      <a:r>
                        <a:rPr lang="en-US" sz="2400" dirty="0" smtClean="0">
                          <a:latin typeface="Century Gothic" pitchFamily="34" charset="0"/>
                        </a:rPr>
                        <a:t>What are</a:t>
                      </a:r>
                      <a:r>
                        <a:rPr lang="en-US" sz="2400" baseline="0" dirty="0" smtClean="0">
                          <a:latin typeface="Century Gothic" pitchFamily="34" charset="0"/>
                        </a:rPr>
                        <a:t> the </a:t>
                      </a:r>
                      <a:r>
                        <a:rPr lang="en-US" sz="2400" b="1" baseline="0" dirty="0" smtClean="0">
                          <a:latin typeface="Century Gothic" pitchFamily="34" charset="0"/>
                        </a:rPr>
                        <a:t>CHROMOSOMES</a:t>
                      </a:r>
                      <a:r>
                        <a:rPr lang="en-US" sz="2400" baseline="0" dirty="0" smtClean="0">
                          <a:latin typeface="Century Gothic" pitchFamily="34" charset="0"/>
                        </a:rPr>
                        <a:t> like in the daughter cells of mitosis?</a:t>
                      </a:r>
                      <a:endParaRPr lang="en-US" sz="2400" dirty="0">
                        <a:latin typeface="Century Gothic" pitchFamily="34" charset="0"/>
                      </a:endParaRPr>
                    </a:p>
                  </a:txBody>
                  <a:tcPr/>
                </a:tc>
                <a:tc>
                  <a:txBody>
                    <a:bodyPr/>
                    <a:lstStyle/>
                    <a:p>
                      <a:pPr marL="342900" indent="-342900">
                        <a:buAutoNum type="arabicPeriod"/>
                      </a:pPr>
                      <a:r>
                        <a:rPr kumimoji="0" lang="en-US" sz="2400" b="1" kern="1200" dirty="0" smtClean="0">
                          <a:solidFill>
                            <a:srgbClr val="0070C0"/>
                          </a:solidFill>
                          <a:latin typeface="Century Gothic" pitchFamily="34" charset="0"/>
                          <a:ea typeface="+mn-ea"/>
                          <a:cs typeface="+mn-cs"/>
                        </a:rPr>
                        <a:t>Identical</a:t>
                      </a:r>
                      <a:r>
                        <a:rPr lang="en-US" sz="2400" dirty="0" smtClean="0">
                          <a:latin typeface="Century Gothic" pitchFamily="34" charset="0"/>
                        </a:rPr>
                        <a:t> to the parent chromosomes in </a:t>
                      </a:r>
                      <a:r>
                        <a:rPr kumimoji="0" lang="en-US" sz="2400" b="1" kern="1200" dirty="0" smtClean="0">
                          <a:solidFill>
                            <a:srgbClr val="0070C0"/>
                          </a:solidFill>
                          <a:latin typeface="Century Gothic" pitchFamily="34" charset="0"/>
                          <a:ea typeface="+mn-ea"/>
                          <a:cs typeface="+mn-cs"/>
                        </a:rPr>
                        <a:t>number</a:t>
                      </a:r>
                      <a:r>
                        <a:rPr lang="en-US" sz="2400" dirty="0" smtClean="0">
                          <a:latin typeface="Century Gothic" pitchFamily="34" charset="0"/>
                        </a:rPr>
                        <a:t> and in DNA sequence (genes)</a:t>
                      </a:r>
                    </a:p>
                    <a:p>
                      <a:pPr marL="342900" indent="-342900">
                        <a:buAutoNum type="arabicPeriod"/>
                      </a:pPr>
                      <a:r>
                        <a:rPr lang="en-US" sz="2400" dirty="0" smtClean="0">
                          <a:latin typeface="Century Gothic" pitchFamily="34" charset="0"/>
                        </a:rPr>
                        <a:t>No genetic </a:t>
                      </a:r>
                      <a:r>
                        <a:rPr kumimoji="0" lang="en-US" sz="2400" b="1" kern="1200" dirty="0" smtClean="0">
                          <a:solidFill>
                            <a:srgbClr val="0070C0"/>
                          </a:solidFill>
                          <a:latin typeface="Century Gothic" pitchFamily="34" charset="0"/>
                          <a:ea typeface="+mn-ea"/>
                          <a:cs typeface="+mn-cs"/>
                        </a:rPr>
                        <a:t>variation</a:t>
                      </a:r>
                      <a:r>
                        <a:rPr lang="en-US" sz="2400" baseline="0" dirty="0" smtClean="0">
                          <a:latin typeface="Century Gothic" pitchFamily="34" charset="0"/>
                        </a:rPr>
                        <a:t> (all the DNA is the </a:t>
                      </a:r>
                      <a:r>
                        <a:rPr kumimoji="0" lang="en-US" sz="2400" b="1" kern="1200" dirty="0" smtClean="0">
                          <a:solidFill>
                            <a:srgbClr val="0070C0"/>
                          </a:solidFill>
                          <a:latin typeface="Century Gothic" pitchFamily="34" charset="0"/>
                          <a:ea typeface="+mn-ea"/>
                          <a:cs typeface="+mn-cs"/>
                        </a:rPr>
                        <a:t>same</a:t>
                      </a:r>
                      <a:r>
                        <a:rPr lang="en-US" sz="2400" baseline="0" dirty="0" smtClean="0">
                          <a:latin typeface="Century Gothic" pitchFamily="34" charset="0"/>
                        </a:rPr>
                        <a:t>!)</a:t>
                      </a:r>
                      <a:endParaRPr lang="en-US" sz="2400" dirty="0">
                        <a:latin typeface="Century Gothic"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81000" y="228600"/>
          <a:ext cx="8382000" cy="5410201"/>
        </p:xfrm>
        <a:graphic>
          <a:graphicData uri="http://schemas.openxmlformats.org/drawingml/2006/table">
            <a:tbl>
              <a:tblPr firstRow="1" bandRow="1">
                <a:tableStyleId>{5C22544A-7EE6-4342-B048-85BDC9FD1C3A}</a:tableStyleId>
              </a:tblPr>
              <a:tblGrid>
                <a:gridCol w="3795623"/>
                <a:gridCol w="4586377"/>
              </a:tblGrid>
              <a:tr h="1219201">
                <a:tc>
                  <a:txBody>
                    <a:bodyPr/>
                    <a:lstStyle/>
                    <a:p>
                      <a:r>
                        <a:rPr lang="en-US" sz="2400" dirty="0" smtClean="0">
                          <a:latin typeface="Century Gothic" pitchFamily="34" charset="0"/>
                        </a:rPr>
                        <a:t>What happens BEFORE MITOSIS</a:t>
                      </a:r>
                      <a:r>
                        <a:rPr lang="en-US" sz="2400" baseline="0" dirty="0" smtClean="0">
                          <a:latin typeface="Century Gothic" pitchFamily="34" charset="0"/>
                        </a:rPr>
                        <a:t> begins?</a:t>
                      </a:r>
                      <a:endParaRPr lang="en-US" sz="2400" dirty="0">
                        <a:latin typeface="Century Gothic" pitchFamily="34" charset="0"/>
                      </a:endParaRPr>
                    </a:p>
                  </a:txBody>
                  <a:tcPr/>
                </a:tc>
                <a:tc>
                  <a:txBody>
                    <a:bodyPr/>
                    <a:lstStyle/>
                    <a:p>
                      <a:r>
                        <a:rPr lang="en-US" sz="2400" b="0" dirty="0" smtClean="0">
                          <a:solidFill>
                            <a:schemeClr val="tx1"/>
                          </a:solidFill>
                          <a:latin typeface="Century Gothic" pitchFamily="34" charset="0"/>
                        </a:rPr>
                        <a:t>The </a:t>
                      </a:r>
                      <a:r>
                        <a:rPr lang="en-US" sz="2400" b="1" dirty="0" smtClean="0">
                          <a:solidFill>
                            <a:schemeClr val="tx2">
                              <a:lumMod val="20000"/>
                              <a:lumOff val="80000"/>
                            </a:schemeClr>
                          </a:solidFill>
                          <a:latin typeface="Century Gothic" pitchFamily="34" charset="0"/>
                        </a:rPr>
                        <a:t>DNA</a:t>
                      </a:r>
                      <a:r>
                        <a:rPr lang="en-US" sz="2400" b="0" dirty="0" smtClean="0">
                          <a:solidFill>
                            <a:schemeClr val="tx1"/>
                          </a:solidFill>
                          <a:latin typeface="Century Gothic" pitchFamily="34" charset="0"/>
                        </a:rPr>
                        <a:t> is </a:t>
                      </a:r>
                      <a:r>
                        <a:rPr kumimoji="0" lang="en-US" sz="2400" b="1" kern="1200" dirty="0" smtClean="0">
                          <a:solidFill>
                            <a:schemeClr val="tx2">
                              <a:lumMod val="20000"/>
                              <a:lumOff val="80000"/>
                            </a:schemeClr>
                          </a:solidFill>
                          <a:latin typeface="Century Gothic" pitchFamily="34" charset="0"/>
                          <a:ea typeface="+mn-ea"/>
                          <a:cs typeface="+mn-cs"/>
                        </a:rPr>
                        <a:t>replicated</a:t>
                      </a:r>
                      <a:r>
                        <a:rPr lang="en-US" sz="2400" b="0" dirty="0" smtClean="0">
                          <a:solidFill>
                            <a:schemeClr val="tx1"/>
                          </a:solidFill>
                          <a:latin typeface="Century Gothic" pitchFamily="34" charset="0"/>
                        </a:rPr>
                        <a:t> (copied)</a:t>
                      </a:r>
                      <a:endParaRPr lang="en-US" sz="2400" b="0" dirty="0">
                        <a:solidFill>
                          <a:schemeClr val="tx1"/>
                        </a:solidFill>
                        <a:latin typeface="Century Gothic" pitchFamily="34" charset="0"/>
                      </a:endParaRPr>
                    </a:p>
                  </a:txBody>
                  <a:tcPr/>
                </a:tc>
              </a:tr>
              <a:tr h="1600200">
                <a:tc>
                  <a:txBody>
                    <a:bodyPr/>
                    <a:lstStyle/>
                    <a:p>
                      <a:r>
                        <a:rPr lang="en-US" sz="2400" dirty="0" smtClean="0">
                          <a:latin typeface="Century Gothic" pitchFamily="34" charset="0"/>
                        </a:rPr>
                        <a:t>What happens when</a:t>
                      </a:r>
                      <a:r>
                        <a:rPr lang="en-US" sz="2400" baseline="0" dirty="0" smtClean="0">
                          <a:latin typeface="Century Gothic" pitchFamily="34" charset="0"/>
                        </a:rPr>
                        <a:t> mitosis goes </a:t>
                      </a:r>
                      <a:r>
                        <a:rPr lang="en-US" sz="2400" b="1" baseline="0" dirty="0" smtClean="0">
                          <a:latin typeface="Century Gothic" pitchFamily="34" charset="0"/>
                        </a:rPr>
                        <a:t>UNCONTROLLED</a:t>
                      </a:r>
                      <a:r>
                        <a:rPr lang="en-US" sz="2400" baseline="0" dirty="0" smtClean="0">
                          <a:latin typeface="Century Gothic" pitchFamily="34" charset="0"/>
                        </a:rPr>
                        <a:t>?</a:t>
                      </a:r>
                      <a:endParaRPr lang="en-US" sz="2400" dirty="0">
                        <a:latin typeface="Century Gothic" pitchFamily="34" charset="0"/>
                      </a:endParaRPr>
                    </a:p>
                  </a:txBody>
                  <a:tcPr/>
                </a:tc>
                <a:tc>
                  <a:txBody>
                    <a:bodyPr/>
                    <a:lstStyle/>
                    <a:p>
                      <a:pPr marL="342900" indent="-342900">
                        <a:buNone/>
                      </a:pPr>
                      <a:r>
                        <a:rPr lang="en-US" sz="2400" dirty="0" smtClean="0">
                          <a:latin typeface="Century Gothic" pitchFamily="34" charset="0"/>
                        </a:rPr>
                        <a:t>Uncontrolled</a:t>
                      </a:r>
                      <a:r>
                        <a:rPr lang="en-US" sz="2400" baseline="0" dirty="0" smtClean="0">
                          <a:latin typeface="Century Gothic" pitchFamily="34" charset="0"/>
                        </a:rPr>
                        <a:t> or unregulated cell division results in </a:t>
                      </a:r>
                      <a:r>
                        <a:rPr kumimoji="0" lang="en-US" sz="2400" b="1" kern="1200" dirty="0" smtClean="0">
                          <a:solidFill>
                            <a:srgbClr val="0070C0"/>
                          </a:solidFill>
                          <a:latin typeface="Century Gothic" pitchFamily="34" charset="0"/>
                          <a:ea typeface="+mn-ea"/>
                          <a:cs typeface="+mn-cs"/>
                        </a:rPr>
                        <a:t>cancer</a:t>
                      </a:r>
                      <a:r>
                        <a:rPr lang="en-US" sz="2400" baseline="0" dirty="0" smtClean="0">
                          <a:latin typeface="Century Gothic" pitchFamily="34" charset="0"/>
                        </a:rPr>
                        <a:t>.</a:t>
                      </a:r>
                      <a:endParaRPr lang="en-US" sz="2400" dirty="0">
                        <a:latin typeface="Century Gothic" pitchFamily="34" charset="0"/>
                      </a:endParaRPr>
                    </a:p>
                  </a:txBody>
                  <a:tcPr/>
                </a:tc>
              </a:tr>
              <a:tr h="2590800">
                <a:tc>
                  <a:txBody>
                    <a:bodyPr/>
                    <a:lstStyle/>
                    <a:p>
                      <a:r>
                        <a:rPr lang="en-US" sz="2400" dirty="0" smtClean="0">
                          <a:latin typeface="Century Gothic" pitchFamily="34" charset="0"/>
                        </a:rPr>
                        <a:t>What is the </a:t>
                      </a:r>
                      <a:r>
                        <a:rPr lang="en-US" sz="2400" b="1" dirty="0" smtClean="0">
                          <a:latin typeface="Century Gothic" pitchFamily="34" charset="0"/>
                        </a:rPr>
                        <a:t>ONLY</a:t>
                      </a:r>
                      <a:r>
                        <a:rPr lang="en-US" sz="2400" dirty="0" smtClean="0">
                          <a:latin typeface="Century Gothic" pitchFamily="34" charset="0"/>
                        </a:rPr>
                        <a:t> way to produced cells with </a:t>
                      </a:r>
                      <a:r>
                        <a:rPr kumimoji="0" lang="en-US" sz="2400" b="1" kern="1200" dirty="0" smtClean="0">
                          <a:solidFill>
                            <a:schemeClr val="dk1"/>
                          </a:solidFill>
                          <a:latin typeface="Century Gothic" pitchFamily="34" charset="0"/>
                          <a:ea typeface="+mn-ea"/>
                          <a:cs typeface="+mn-cs"/>
                        </a:rPr>
                        <a:t>GENETIC VARIATION </a:t>
                      </a:r>
                      <a:r>
                        <a:rPr lang="en-US" sz="2400" dirty="0" smtClean="0">
                          <a:latin typeface="Century Gothic" pitchFamily="34" charset="0"/>
                        </a:rPr>
                        <a:t>by mitosis?</a:t>
                      </a:r>
                      <a:endParaRPr lang="en-US" sz="2400" dirty="0">
                        <a:latin typeface="Century Gothic" pitchFamily="34" charset="0"/>
                      </a:endParaRPr>
                    </a:p>
                  </a:txBody>
                  <a:tcPr/>
                </a:tc>
                <a:tc>
                  <a:txBody>
                    <a:bodyPr/>
                    <a:lstStyle/>
                    <a:p>
                      <a:pPr marL="342900" indent="-342900">
                        <a:buNone/>
                      </a:pPr>
                      <a:r>
                        <a:rPr lang="en-US" sz="2400" dirty="0" smtClean="0">
                          <a:latin typeface="Century Gothic" pitchFamily="34" charset="0"/>
                        </a:rPr>
                        <a:t>Only if a </a:t>
                      </a:r>
                      <a:r>
                        <a:rPr lang="en-US" sz="2400" b="1" dirty="0" smtClean="0">
                          <a:solidFill>
                            <a:srgbClr val="0070C0"/>
                          </a:solidFill>
                          <a:latin typeface="Century Gothic" pitchFamily="34" charset="0"/>
                        </a:rPr>
                        <a:t>mutation</a:t>
                      </a:r>
                      <a:r>
                        <a:rPr lang="en-US" sz="2400" dirty="0" smtClean="0">
                          <a:latin typeface="Century Gothic" pitchFamily="34" charset="0"/>
                        </a:rPr>
                        <a:t> (mistake) occurs during </a:t>
                      </a:r>
                      <a:r>
                        <a:rPr kumimoji="0" lang="en-US" sz="2400" b="1" kern="1200" dirty="0" smtClean="0">
                          <a:solidFill>
                            <a:srgbClr val="0070C0"/>
                          </a:solidFill>
                          <a:latin typeface="Century Gothic" pitchFamily="34" charset="0"/>
                          <a:ea typeface="+mn-ea"/>
                          <a:cs typeface="+mn-cs"/>
                        </a:rPr>
                        <a:t>DNA</a:t>
                      </a:r>
                      <a:r>
                        <a:rPr lang="en-US" sz="2400" dirty="0" smtClean="0">
                          <a:latin typeface="Century Gothic" pitchFamily="34" charset="0"/>
                        </a:rPr>
                        <a:t> replication.</a:t>
                      </a:r>
                      <a:endParaRPr lang="en-US" sz="2400" dirty="0">
                        <a:latin typeface="Century Gothic"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z="3600" smtClean="0"/>
              <a:t>Amoeba Sisters – Cell Cycle and Cancer</a:t>
            </a:r>
          </a:p>
        </p:txBody>
      </p:sp>
      <p:sp>
        <p:nvSpPr>
          <p:cNvPr id="64515" name="Content Placeholder 2"/>
          <p:cNvSpPr>
            <a:spLocks noGrp="1"/>
          </p:cNvSpPr>
          <p:nvPr>
            <p:ph idx="1"/>
          </p:nvPr>
        </p:nvSpPr>
        <p:spPr/>
        <p:txBody>
          <a:bodyPr/>
          <a:lstStyle/>
          <a:p>
            <a:endParaRPr lang="en-US" altLang="en-US" smtClean="0"/>
          </a:p>
        </p:txBody>
      </p:sp>
      <p:pic>
        <p:nvPicPr>
          <p:cNvPr id="64516" name="Picture 3"/>
          <p:cNvPicPr>
            <a:picLocks noChangeAspect="1" noChangeArrowheads="1"/>
          </p:cNvPicPr>
          <p:nvPr/>
        </p:nvPicPr>
        <p:blipFill>
          <a:blip r:embed="rId2" cstate="print"/>
          <a:srcRect/>
          <a:stretch>
            <a:fillRect/>
          </a:stretch>
        </p:blipFill>
        <p:spPr bwMode="auto">
          <a:xfrm>
            <a:off x="381000" y="1676400"/>
            <a:ext cx="8335963"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Review with the Amoeba Sisters!</a:t>
            </a:r>
            <a:endParaRPr lang="en-US" dirty="0"/>
          </a:p>
        </p:txBody>
      </p:sp>
      <p:sp>
        <p:nvSpPr>
          <p:cNvPr id="3" name="Content Placeholder 2"/>
          <p:cNvSpPr>
            <a:spLocks noGrp="1"/>
          </p:cNvSpPr>
          <p:nvPr>
            <p:ph idx="1"/>
          </p:nvPr>
        </p:nvSpPr>
        <p:spPr/>
        <p:txBody>
          <a:bodyPr/>
          <a:lstStyle/>
          <a:p>
            <a:r>
              <a:rPr lang="en-US" dirty="0" smtClean="0"/>
              <a:t>Watch “ </a:t>
            </a:r>
            <a:r>
              <a:rPr lang="en-US" dirty="0"/>
              <a:t>Mitosis: the Amazing Cell Process that Uses Division to Multiply</a:t>
            </a:r>
            <a:r>
              <a:rPr lang="en-US" dirty="0" smtClean="0"/>
              <a:t>” and complete the handout.</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457200" y="3048000"/>
            <a:ext cx="8180387"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smtClean="0"/>
              <a:t>Mitosis Math</a:t>
            </a:r>
          </a:p>
        </p:txBody>
      </p:sp>
      <p:sp>
        <p:nvSpPr>
          <p:cNvPr id="83971" name="Content Placeholder 2"/>
          <p:cNvSpPr>
            <a:spLocks noGrp="1"/>
          </p:cNvSpPr>
          <p:nvPr>
            <p:ph idx="1"/>
          </p:nvPr>
        </p:nvSpPr>
        <p:spPr/>
        <p:txBody>
          <a:bodyPr/>
          <a:lstStyle/>
          <a:p>
            <a:r>
              <a:rPr lang="en-US" altLang="en-US" sz="2400" smtClean="0">
                <a:latin typeface="Antique Olive" pitchFamily="34" charset="0"/>
              </a:rPr>
              <a:t>When a </a:t>
            </a:r>
            <a:r>
              <a:rPr lang="en-US" altLang="en-US" sz="2400" b="1" u="sng" smtClean="0">
                <a:solidFill>
                  <a:srgbClr val="FF0000"/>
                </a:solidFill>
                <a:latin typeface="Antique Olive" pitchFamily="34" charset="0"/>
              </a:rPr>
              <a:t>somatic cell</a:t>
            </a:r>
            <a:r>
              <a:rPr lang="en-US" altLang="en-US" sz="2400" smtClean="0">
                <a:solidFill>
                  <a:srgbClr val="FF0000"/>
                </a:solidFill>
                <a:latin typeface="Antique Olive" pitchFamily="34" charset="0"/>
              </a:rPr>
              <a:t> </a:t>
            </a:r>
            <a:r>
              <a:rPr lang="en-US" altLang="en-US" sz="2400" smtClean="0">
                <a:latin typeface="Antique Olive" pitchFamily="34" charset="0"/>
              </a:rPr>
              <a:t>(body cell) reproduces </a:t>
            </a:r>
            <a:r>
              <a:rPr lang="en-US" altLang="en-US" sz="2400" b="1" smtClean="0">
                <a:latin typeface="Antique Olive" pitchFamily="34" charset="0"/>
              </a:rPr>
              <a:t>asexually</a:t>
            </a:r>
            <a:r>
              <a:rPr lang="en-US" altLang="en-US" sz="2400" smtClean="0">
                <a:latin typeface="Antique Olive" pitchFamily="34" charset="0"/>
              </a:rPr>
              <a:t> by </a:t>
            </a:r>
            <a:r>
              <a:rPr lang="en-US" altLang="en-US" sz="2400" b="1" smtClean="0">
                <a:latin typeface="Antique Olive" pitchFamily="34" charset="0"/>
              </a:rPr>
              <a:t>mitosis</a:t>
            </a:r>
            <a:r>
              <a:rPr lang="en-US" altLang="en-US" sz="2400" smtClean="0">
                <a:latin typeface="Antique Olive" pitchFamily="34" charset="0"/>
              </a:rPr>
              <a:t>, the parent cell produces daughter cells with the same number of chromosomes as the parent cell.  This number is said to be “</a:t>
            </a:r>
            <a:r>
              <a:rPr lang="en-US" altLang="en-US" sz="2400" b="1" u="sng" smtClean="0">
                <a:solidFill>
                  <a:srgbClr val="FF0000"/>
                </a:solidFill>
                <a:latin typeface="Antique Olive" pitchFamily="34" charset="0"/>
              </a:rPr>
              <a:t>diploid</a:t>
            </a:r>
            <a:r>
              <a:rPr lang="en-US" altLang="en-US" sz="2400" smtClean="0">
                <a:latin typeface="Antique Olive" pitchFamily="34" charset="0"/>
              </a:rPr>
              <a:t>” (</a:t>
            </a:r>
            <a:r>
              <a:rPr lang="en-US" altLang="en-US" sz="2400" b="1" smtClean="0">
                <a:solidFill>
                  <a:srgbClr val="FF0000"/>
                </a:solidFill>
                <a:latin typeface="Antique Olive" pitchFamily="34" charset="0"/>
              </a:rPr>
              <a:t>2n</a:t>
            </a:r>
            <a:r>
              <a:rPr lang="en-US" altLang="en-US" sz="2400" smtClean="0">
                <a:latin typeface="Antique Olive" pitchFamily="34" charset="0"/>
              </a:rPr>
              <a:t>).  In humans, for example, a skin cell has 46 chromosomes.  So, the diploid number of chromosomes is 46.  When a skin cell divides by mitosis during asexual reproduction (like to repair a cut), how many chromosomes will the 2 new skin cells each have?  _____ (Remember, mitosis produces clones!  Identical copies!)</a:t>
            </a:r>
          </a:p>
          <a:p>
            <a:endParaRPr lang="en-US" altLang="en-US" sz="2400" smtClean="0">
              <a:latin typeface="Antique Olive"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3"/>
          <p:cNvPicPr>
            <a:picLocks noChangeAspect="1" noChangeArrowheads="1"/>
          </p:cNvPicPr>
          <p:nvPr/>
        </p:nvPicPr>
        <p:blipFill>
          <a:blip r:embed="rId2" cstate="print"/>
          <a:srcRect/>
          <a:stretch>
            <a:fillRect/>
          </a:stretch>
        </p:blipFill>
        <p:spPr bwMode="auto">
          <a:xfrm>
            <a:off x="152400" y="152400"/>
            <a:ext cx="8640763"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rgbClr val="C00000"/>
                </a:solidFill>
              </a:rPr>
              <a:t>Math Practice!</a:t>
            </a:r>
            <a:br>
              <a:rPr lang="en-US" dirty="0" smtClean="0">
                <a:solidFill>
                  <a:srgbClr val="C00000"/>
                </a:solidFill>
              </a:rPr>
            </a:br>
            <a:endParaRPr lang="en-US" dirty="0">
              <a:solidFill>
                <a:srgbClr val="C00000"/>
              </a:solidFill>
            </a:endParaRPr>
          </a:p>
        </p:txBody>
      </p:sp>
      <p:sp>
        <p:nvSpPr>
          <p:cNvPr id="3" name="Content Placeholder 2"/>
          <p:cNvSpPr>
            <a:spLocks noGrp="1"/>
          </p:cNvSpPr>
          <p:nvPr>
            <p:ph idx="1"/>
          </p:nvPr>
        </p:nvSpPr>
        <p:spPr>
          <a:xfrm>
            <a:off x="152400" y="1066800"/>
            <a:ext cx="8534400" cy="5241925"/>
          </a:xfrm>
        </p:spPr>
        <p:txBody>
          <a:bodyPr/>
          <a:lstStyle/>
          <a:p>
            <a:pPr marL="593725" indent="-457200">
              <a:buFont typeface="Wingdings 2" pitchFamily="18" charset="2"/>
              <a:buNone/>
              <a:defRPr/>
            </a:pPr>
            <a:r>
              <a:rPr lang="en-US" sz="2000" dirty="0" smtClean="0">
                <a:solidFill>
                  <a:srgbClr val="7030A0"/>
                </a:solidFill>
                <a:cs typeface="Arial" pitchFamily="34" charset="0"/>
              </a:rPr>
              <a:t>A) If an amoeba (</a:t>
            </a:r>
            <a:r>
              <a:rPr lang="en-US" sz="2000" dirty="0" err="1" smtClean="0">
                <a:solidFill>
                  <a:srgbClr val="7030A0"/>
                </a:solidFill>
                <a:cs typeface="Arial" pitchFamily="34" charset="0"/>
              </a:rPr>
              <a:t>protist</a:t>
            </a:r>
            <a:r>
              <a:rPr lang="en-US" sz="2000" dirty="0" smtClean="0">
                <a:solidFill>
                  <a:srgbClr val="7030A0"/>
                </a:solidFill>
                <a:cs typeface="Arial" pitchFamily="34" charset="0"/>
              </a:rPr>
              <a:t>) parent cell has 14 chromosomes, then what is its diploid chromosome number? ______</a:t>
            </a:r>
          </a:p>
          <a:p>
            <a:pPr marL="593725" indent="-457200">
              <a:buFont typeface="Wingdings 2" pitchFamily="18" charset="2"/>
              <a:buNone/>
              <a:defRPr/>
            </a:pPr>
            <a:r>
              <a:rPr lang="en-US" sz="2000" dirty="0" smtClean="0">
                <a:solidFill>
                  <a:srgbClr val="7030A0"/>
                </a:solidFill>
                <a:cs typeface="Arial" pitchFamily="34" charset="0"/>
              </a:rPr>
              <a:t> </a:t>
            </a:r>
          </a:p>
          <a:p>
            <a:pPr marL="593725" indent="-457200">
              <a:buFont typeface="Wingdings 2" pitchFamily="18" charset="2"/>
              <a:buNone/>
              <a:defRPr/>
            </a:pPr>
            <a:r>
              <a:rPr lang="en-US" sz="2000" dirty="0" smtClean="0">
                <a:solidFill>
                  <a:srgbClr val="7030A0"/>
                </a:solidFill>
                <a:cs typeface="Arial" pitchFamily="34" charset="0"/>
              </a:rPr>
              <a:t>B) How many chromosomes will the daughter cells of the amoeba have if it divides asexually? ____</a:t>
            </a:r>
          </a:p>
          <a:p>
            <a:pPr marL="593725" indent="-457200">
              <a:buFont typeface="Wingdings 2" pitchFamily="18" charset="2"/>
              <a:buNone/>
              <a:defRPr/>
            </a:pPr>
            <a:r>
              <a:rPr lang="en-US" sz="2000" dirty="0" smtClean="0">
                <a:solidFill>
                  <a:srgbClr val="7030A0"/>
                </a:solidFill>
                <a:cs typeface="Arial" pitchFamily="34" charset="0"/>
              </a:rPr>
              <a:t> </a:t>
            </a:r>
          </a:p>
          <a:p>
            <a:pPr marL="593725" indent="-457200">
              <a:buFont typeface="Wingdings 2" pitchFamily="18" charset="2"/>
              <a:buNone/>
              <a:defRPr/>
            </a:pPr>
            <a:r>
              <a:rPr lang="en-US" sz="2000" dirty="0" smtClean="0">
                <a:solidFill>
                  <a:srgbClr val="7030A0"/>
                </a:solidFill>
                <a:cs typeface="Arial" pitchFamily="34" charset="0"/>
              </a:rPr>
              <a:t>C) A plant root cell has a diploid chromosome number of 24.  How many chromosomes will each of its daughter cells have if it reproduces by mitosis? ____</a:t>
            </a:r>
          </a:p>
          <a:p>
            <a:pPr marL="593725" indent="-457200">
              <a:buFont typeface="Wingdings 2" pitchFamily="18" charset="2"/>
              <a:buNone/>
              <a:defRPr/>
            </a:pPr>
            <a:r>
              <a:rPr lang="en-US" sz="2000" dirty="0" smtClean="0">
                <a:solidFill>
                  <a:srgbClr val="7030A0"/>
                </a:solidFill>
                <a:cs typeface="Arial" pitchFamily="34" charset="0"/>
              </a:rPr>
              <a:t> </a:t>
            </a:r>
          </a:p>
          <a:p>
            <a:pPr marL="593725" indent="-457200">
              <a:buFont typeface="Wingdings 2" pitchFamily="18" charset="2"/>
              <a:buNone/>
              <a:defRPr/>
            </a:pPr>
            <a:r>
              <a:rPr lang="en-US" sz="2000" dirty="0" smtClean="0">
                <a:solidFill>
                  <a:srgbClr val="7030A0"/>
                </a:solidFill>
                <a:cs typeface="Arial" pitchFamily="34" charset="0"/>
              </a:rPr>
              <a:t>D) If a dog cell has 72 chromosomes, how many daughter cells will be created during a single cell cycle? ____</a:t>
            </a:r>
          </a:p>
          <a:p>
            <a:pP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0" y="0"/>
            <a:ext cx="9144000" cy="6400800"/>
          </a:xfrm>
          <a:prstGeom prst="rect">
            <a:avLst/>
          </a:prstGeom>
          <a:noFill/>
          <a:ln w="76200" cmpd="thinThick">
            <a:solidFill>
              <a:srgbClr val="000000"/>
            </a:solidFill>
            <a:prstDash val="lgDash"/>
            <a:miter lim="800000"/>
            <a:headEnd/>
            <a:tailEnd/>
          </a:ln>
        </p:spPr>
        <p:txBody>
          <a:bodyPr/>
          <a:lstStyle/>
          <a:p>
            <a:pPr algn="ctr"/>
            <a:r>
              <a:rPr lang="en-US" altLang="en-US" sz="2000" b="1">
                <a:solidFill>
                  <a:schemeClr val="bg1"/>
                </a:solidFill>
                <a:latin typeface="Kristen ITC" pitchFamily="66" charset="0"/>
              </a:rPr>
              <a:t>Mitosis Quick Check!</a:t>
            </a:r>
          </a:p>
          <a:p>
            <a:endParaRPr lang="en-US" altLang="en-US" sz="1400">
              <a:latin typeface="Kristen ITC" pitchFamily="66" charset="0"/>
            </a:endParaRPr>
          </a:p>
          <a:p>
            <a:pPr lvl="1">
              <a:buFont typeface="Kristen ITC" pitchFamily="66" charset="0"/>
              <a:buChar char="1"/>
            </a:pPr>
            <a:r>
              <a:rPr lang="en-US" altLang="en-US" sz="1400">
                <a:latin typeface="Kristen ITC" pitchFamily="66" charset="0"/>
              </a:rPr>
              <a:t>) Why is the DNA replicated before a cell goes through mitosis?</a:t>
            </a:r>
          </a:p>
          <a:p>
            <a:pPr lvl="1">
              <a:spcAft>
                <a:spcPts val="1000"/>
              </a:spcAft>
            </a:pPr>
            <a:endParaRPr lang="en-US" altLang="en-US" sz="1400">
              <a:latin typeface="Kristen ITC" pitchFamily="66" charset="0"/>
            </a:endParaRPr>
          </a:p>
          <a:p>
            <a:pPr lvl="1">
              <a:spcAft>
                <a:spcPts val="1000"/>
              </a:spcAft>
            </a:pPr>
            <a:endParaRPr lang="en-US" altLang="en-US" sz="1400">
              <a:latin typeface="Kristen ITC" pitchFamily="66" charset="0"/>
            </a:endParaRPr>
          </a:p>
          <a:p>
            <a:pPr lvl="1">
              <a:spcAft>
                <a:spcPts val="1000"/>
              </a:spcAft>
            </a:pPr>
            <a:endParaRPr lang="en-US" altLang="en-US" sz="1400">
              <a:latin typeface="Kristen ITC" pitchFamily="66" charset="0"/>
            </a:endParaRPr>
          </a:p>
          <a:p>
            <a:pPr lvl="1">
              <a:buFont typeface="Kristen ITC" pitchFamily="66" charset="0"/>
              <a:buChar char="2"/>
            </a:pPr>
            <a:r>
              <a:rPr lang="en-US" altLang="en-US" sz="1400">
                <a:latin typeface="Kristen ITC" pitchFamily="66" charset="0"/>
              </a:rPr>
              <a:t>) What would happen if the cell did not replicate its DNA?</a:t>
            </a:r>
          </a:p>
          <a:p>
            <a:pPr>
              <a:spcAft>
                <a:spcPts val="1000"/>
              </a:spcAft>
            </a:pPr>
            <a:endParaRPr lang="en-US" altLang="en-US" sz="1400">
              <a:latin typeface="Kristen ITC" pitchFamily="66" charset="0"/>
            </a:endParaRPr>
          </a:p>
          <a:p>
            <a:pPr>
              <a:spcAft>
                <a:spcPts val="1000"/>
              </a:spcAft>
            </a:pPr>
            <a:endParaRPr lang="en-US" altLang="en-US" sz="1400">
              <a:latin typeface="Kristen ITC" pitchFamily="66" charset="0"/>
            </a:endParaRPr>
          </a:p>
          <a:p>
            <a:pPr lvl="1">
              <a:spcAft>
                <a:spcPts val="1000"/>
              </a:spcAft>
            </a:pPr>
            <a:endParaRPr lang="en-US" altLang="en-US" sz="1400">
              <a:latin typeface="Kristen ITC" pitchFamily="66" charset="0"/>
            </a:endParaRPr>
          </a:p>
          <a:p>
            <a:pPr lvl="1">
              <a:buFont typeface="Kristen ITC" pitchFamily="66" charset="0"/>
              <a:buChar char="3"/>
            </a:pPr>
            <a:r>
              <a:rPr lang="en-US" altLang="en-US" sz="1400">
                <a:latin typeface="Kristen ITC" pitchFamily="66" charset="0"/>
              </a:rPr>
              <a:t>) Why does the daughter cell not contain 52 chromosomes?</a:t>
            </a:r>
          </a:p>
          <a:p>
            <a:endParaRPr lang="en-US" altLang="en-US" sz="1400">
              <a:latin typeface="Kristen ITC" pitchFamily="66" charset="0"/>
            </a:endParaRPr>
          </a:p>
          <a:p>
            <a:endParaRPr lang="en-US" altLang="en-US" sz="1400">
              <a:latin typeface="Kristen ITC" pitchFamily="66" charset="0"/>
            </a:endParaRPr>
          </a:p>
          <a:p>
            <a:endParaRPr lang="en-US" altLang="en-US" sz="1400">
              <a:latin typeface="Kristen ITC" pitchFamily="66" charset="0"/>
            </a:endParaRPr>
          </a:p>
          <a:p>
            <a:endParaRPr lang="en-US" altLang="en-US" sz="1400">
              <a:latin typeface="Kristen ITC" pitchFamily="66" charset="0"/>
            </a:endParaRPr>
          </a:p>
          <a:p>
            <a:pPr lvl="1">
              <a:buFont typeface="Kristen ITC" pitchFamily="66" charset="0"/>
              <a:buChar char="4"/>
            </a:pPr>
            <a:r>
              <a:rPr lang="en-US" altLang="en-US" sz="1400">
                <a:latin typeface="Kristen ITC" pitchFamily="66" charset="0"/>
              </a:rPr>
              <a:t>) What kinds/types of cells would go through mitosis?</a:t>
            </a:r>
          </a:p>
          <a:p>
            <a:pPr lvl="1">
              <a:spcAft>
                <a:spcPts val="1000"/>
              </a:spcAft>
            </a:pPr>
            <a:endParaRPr lang="en-US" altLang="en-US" sz="1400">
              <a:latin typeface="Kristen ITC" pitchFamily="66" charset="0"/>
            </a:endParaRPr>
          </a:p>
          <a:p>
            <a:pPr lvl="1">
              <a:spcAft>
                <a:spcPts val="1000"/>
              </a:spcAft>
            </a:pPr>
            <a:endParaRPr lang="en-US" altLang="en-US" sz="1400">
              <a:latin typeface="Kristen ITC" pitchFamily="66" charset="0"/>
            </a:endParaRPr>
          </a:p>
          <a:p>
            <a:pPr lvl="1">
              <a:spcAft>
                <a:spcPts val="1000"/>
              </a:spcAft>
            </a:pPr>
            <a:endParaRPr lang="en-US" altLang="en-US" sz="1400">
              <a:latin typeface="Kristen ITC" pitchFamily="66" charset="0"/>
            </a:endParaRPr>
          </a:p>
          <a:p>
            <a:pPr lvl="1">
              <a:buFont typeface="Kristen ITC" pitchFamily="66" charset="0"/>
              <a:buChar char="5"/>
            </a:pPr>
            <a:r>
              <a:rPr lang="en-US" altLang="en-US" sz="1400">
                <a:latin typeface="Kristen ITC" pitchFamily="66" charset="0"/>
              </a:rPr>
              <a:t>) What purpose would living things have for mitotic division?</a:t>
            </a:r>
          </a:p>
          <a:p>
            <a:endParaRPr lang="en-US" altLang="en-US" sz="32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mtClean="0">
                <a:hlinkClick r:id="rId3" action="ppaction://hlinkfile"/>
              </a:rPr>
              <a:t>Mitosis </a:t>
            </a:r>
            <a:r>
              <a:rPr lang="en-US" smtClean="0"/>
              <a:t>Video</a:t>
            </a:r>
          </a:p>
        </p:txBody>
      </p:sp>
      <p:sp>
        <p:nvSpPr>
          <p:cNvPr id="39939" name="Rectangle 3"/>
          <p:cNvSpPr>
            <a:spLocks noGrp="1" noChangeArrowheads="1"/>
          </p:cNvSpPr>
          <p:nvPr>
            <p:ph type="body" idx="1"/>
          </p:nvPr>
        </p:nvSpPr>
        <p:spPr/>
        <p:txBody>
          <a:bodyPr/>
          <a:lstStyle/>
          <a:p>
            <a:pPr eaLnBrk="1" hangingPunct="1"/>
            <a:r>
              <a:rPr lang="en-US" altLang="en-US" sz="3600" b="1" smtClean="0">
                <a:latin typeface="Century Gothic" pitchFamily="34" charset="0"/>
              </a:rPr>
              <a:t>In the time it took you to watch this video clip, you lost 40,000 skin cells, yet you are not skinless. How does the information contained in the video clip explain why this is so?</a:t>
            </a:r>
            <a:r>
              <a:rPr lang="en-US" altLang="en-US" sz="3600" smtClean="0">
                <a:latin typeface="Century Gothic" pitchFamily="34" charset="0"/>
              </a:rPr>
              <a:t> </a:t>
            </a:r>
          </a:p>
        </p:txBody>
      </p:sp>
      <p:sp>
        <p:nvSpPr>
          <p:cNvPr id="50180" name="TextBox 3"/>
          <p:cNvSpPr txBox="1">
            <a:spLocks noChangeArrowheads="1"/>
          </p:cNvSpPr>
          <p:nvPr/>
        </p:nvSpPr>
        <p:spPr bwMode="auto">
          <a:xfrm>
            <a:off x="457200" y="6248400"/>
            <a:ext cx="8382000" cy="369888"/>
          </a:xfrm>
          <a:prstGeom prst="rect">
            <a:avLst/>
          </a:prstGeom>
          <a:noFill/>
          <a:ln w="9525">
            <a:noFill/>
            <a:miter lim="800000"/>
            <a:headEnd/>
            <a:tailEnd/>
          </a:ln>
        </p:spPr>
        <p:txBody>
          <a:bodyPr>
            <a:spAutoFit/>
          </a:bodyPr>
          <a:lstStyle/>
          <a:p>
            <a:r>
              <a:rPr lang="en-US" altLang="en-US"/>
              <a:t>http://wtvi.pbslearningmedia.org/resource/tdc02.sci.life.stru.dnadivide/mitosis/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defRPr/>
            </a:pPr>
            <a:r>
              <a:rPr lang="en-US" dirty="0" smtClean="0"/>
              <a:t>Example of 1 cell:</a:t>
            </a:r>
            <a:endParaRPr lang="en-US" dirty="0"/>
          </a:p>
        </p:txBody>
      </p:sp>
      <p:sp>
        <p:nvSpPr>
          <p:cNvPr id="67587" name="Content Placeholder 2"/>
          <p:cNvSpPr>
            <a:spLocks noGrp="1"/>
          </p:cNvSpPr>
          <p:nvPr>
            <p:ph idx="1"/>
          </p:nvPr>
        </p:nvSpPr>
        <p:spPr/>
        <p:txBody>
          <a:bodyPr/>
          <a:lstStyle/>
          <a:p>
            <a:endParaRPr lang="en-US" altLang="en-US" smtClean="0"/>
          </a:p>
        </p:txBody>
      </p:sp>
      <p:pic>
        <p:nvPicPr>
          <p:cNvPr id="67588" name="Picture 2" descr="https://sp.yimg.com/ib/th?id=HN.608052560823321101&amp;pid=15.1&amp;P=0"/>
          <p:cNvPicPr>
            <a:picLocks noChangeAspect="1" noChangeArrowheads="1"/>
          </p:cNvPicPr>
          <p:nvPr/>
        </p:nvPicPr>
        <p:blipFill>
          <a:blip r:embed="rId2" cstate="print"/>
          <a:srcRect/>
          <a:stretch>
            <a:fillRect/>
          </a:stretch>
        </p:blipFill>
        <p:spPr bwMode="auto">
          <a:xfrm>
            <a:off x="457200" y="1143000"/>
            <a:ext cx="8382000" cy="5448300"/>
          </a:xfrm>
          <a:prstGeom prst="rect">
            <a:avLst/>
          </a:prstGeom>
          <a:noFill/>
          <a:ln w="9525">
            <a:noFill/>
            <a:miter lim="800000"/>
            <a:headEnd/>
            <a:tailEnd/>
          </a:ln>
        </p:spPr>
      </p:pic>
      <p:sp>
        <p:nvSpPr>
          <p:cNvPr id="6" name="Rectangle 5"/>
          <p:cNvSpPr/>
          <p:nvPr/>
        </p:nvSpPr>
        <p:spPr>
          <a:xfrm rot="739110">
            <a:off x="4338638" y="3251200"/>
            <a:ext cx="685800" cy="147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herrinhs.org/Teachers/EricJohns/Biology/Test%20Notes/BioC102.jpg"/>
          <p:cNvPicPr>
            <a:picLocks noChangeAspect="1" noChangeArrowheads="1"/>
          </p:cNvPicPr>
          <p:nvPr/>
        </p:nvPicPr>
        <p:blipFill>
          <a:blip r:embed="rId2" cstate="print"/>
          <a:srcRect/>
          <a:stretch>
            <a:fillRect/>
          </a:stretch>
        </p:blipFill>
        <p:spPr bwMode="auto">
          <a:xfrm>
            <a:off x="3707146" y="990601"/>
            <a:ext cx="5208254" cy="3657599"/>
          </a:xfrm>
          <a:prstGeom prst="rect">
            <a:avLst/>
          </a:prstGeom>
          <a:noFill/>
        </p:spPr>
      </p:pic>
      <p:sp>
        <p:nvSpPr>
          <p:cNvPr id="6146" name="Text Box 2"/>
          <p:cNvSpPr txBox="1">
            <a:spLocks noChangeArrowheads="1"/>
          </p:cNvSpPr>
          <p:nvPr/>
        </p:nvSpPr>
        <p:spPr bwMode="auto">
          <a:xfrm>
            <a:off x="341313" y="1146175"/>
            <a:ext cx="3468687" cy="4340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rPr>
              <a:t>The cell cycle is divided into 3 stages: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alibri" pitchFamily="34" charset="0"/>
            </a:endParaRPr>
          </a:p>
          <a:p>
            <a:pPr marL="342900" indent="-342900" fontAlgn="base">
              <a:spcBef>
                <a:spcPct val="0"/>
              </a:spcBef>
              <a:spcAft>
                <a:spcPts val="1000"/>
              </a:spcAft>
              <a:buFont typeface="+mj-lt"/>
              <a:buAutoNum type="arabicPeriod"/>
            </a:pPr>
            <a:r>
              <a:rPr kumimoji="0" lang="en-US" b="1" i="0" u="sng" strike="noStrike" cap="none" normalizeH="0" baseline="0" dirty="0" err="1" smtClean="0">
                <a:ln>
                  <a:noFill/>
                </a:ln>
                <a:solidFill>
                  <a:srgbClr val="FF0000"/>
                </a:solidFill>
                <a:effectLst/>
                <a:latin typeface="Times New Roman" pitchFamily="18" charset="0"/>
              </a:rPr>
              <a:t>Interphase</a:t>
            </a:r>
            <a:r>
              <a:rPr kumimoji="0" lang="en-US" b="1" i="0" u="none" strike="noStrike" cap="none" normalizeH="0" baseline="0" dirty="0" smtClean="0">
                <a:ln>
                  <a:noFill/>
                </a:ln>
                <a:solidFill>
                  <a:schemeClr val="tx1"/>
                </a:solidFill>
                <a:effectLst/>
                <a:latin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rPr>
              <a:t>the longest phase.  Divided into 3 smaller stages; G1, S, and G2.  </a:t>
            </a:r>
          </a:p>
          <a:p>
            <a:pPr marL="342900" indent="-342900" fontAlgn="base">
              <a:spcBef>
                <a:spcPct val="0"/>
              </a:spcBef>
              <a:spcAft>
                <a:spcPts val="1000"/>
              </a:spcAft>
              <a:buFont typeface="+mj-lt"/>
              <a:buAutoNum type="arabicPeriod"/>
            </a:pPr>
            <a:endParaRPr kumimoji="0" lang="en-US" b="1" i="0" u="none" strike="noStrike" cap="none" normalizeH="0" baseline="0" dirty="0" smtClean="0">
              <a:ln>
                <a:noFill/>
              </a:ln>
              <a:solidFill>
                <a:schemeClr val="tx1"/>
              </a:solidFill>
              <a:effectLst/>
              <a:latin typeface="Times New Roman" pitchFamily="18" charset="0"/>
            </a:endParaRPr>
          </a:p>
          <a:p>
            <a:pPr marL="342900" indent="-342900" fontAlgn="base">
              <a:spcBef>
                <a:spcPct val="0"/>
              </a:spcBef>
              <a:spcAft>
                <a:spcPts val="1000"/>
              </a:spcAft>
              <a:buFont typeface="+mj-lt"/>
              <a:buAutoNum type="arabicPeriod"/>
            </a:pPr>
            <a:r>
              <a:rPr kumimoji="0" lang="en-US" b="1" i="0" u="none" strike="noStrike" cap="none" normalizeH="0" baseline="0" dirty="0" smtClean="0">
                <a:ln>
                  <a:noFill/>
                </a:ln>
                <a:solidFill>
                  <a:schemeClr val="tx1"/>
                </a:solidFill>
                <a:effectLst/>
                <a:latin typeface="Times New Roman" pitchFamily="18" charset="0"/>
              </a:rPr>
              <a:t>Cell Division/Mitosis (M phase):</a:t>
            </a:r>
            <a:r>
              <a:rPr kumimoji="0" lang="en-US" b="0" i="0" u="none" strike="noStrike" cap="none" normalizeH="0" baseline="0" dirty="0" smtClean="0">
                <a:ln>
                  <a:noFill/>
                </a:ln>
                <a:solidFill>
                  <a:schemeClr val="tx1"/>
                </a:solidFill>
                <a:effectLst/>
                <a:latin typeface="Times New Roman" pitchFamily="18" charset="0"/>
              </a:rPr>
              <a:t> the division of the nucleus</a:t>
            </a:r>
          </a:p>
          <a:p>
            <a:pPr marL="342900" indent="-342900" fontAlgn="base">
              <a:spcBef>
                <a:spcPct val="0"/>
              </a:spcBef>
              <a:spcAft>
                <a:spcPts val="1000"/>
              </a:spcAft>
              <a:buFont typeface="+mj-lt"/>
              <a:buAutoNum type="arabicPeriod"/>
            </a:pPr>
            <a:endParaRPr kumimoji="0" lang="en-US" b="0" i="0" u="none" strike="noStrike" cap="none" normalizeH="0" baseline="0" dirty="0" smtClean="0">
              <a:ln>
                <a:noFill/>
              </a:ln>
              <a:solidFill>
                <a:schemeClr val="tx1"/>
              </a:solidFill>
              <a:effectLst/>
              <a:latin typeface="Times New Roman" pitchFamily="18" charset="0"/>
            </a:endParaRPr>
          </a:p>
          <a:p>
            <a:pPr marL="342900" indent="-342900" fontAlgn="base">
              <a:spcBef>
                <a:spcPct val="0"/>
              </a:spcBef>
              <a:spcAft>
                <a:spcPts val="1000"/>
              </a:spcAft>
              <a:buFont typeface="+mj-lt"/>
              <a:buAutoNum type="arabicPeriod"/>
            </a:pPr>
            <a:r>
              <a:rPr lang="en-US" b="1" u="sng" dirty="0" err="1" smtClean="0">
                <a:solidFill>
                  <a:srgbClr val="FF0000"/>
                </a:solidFill>
                <a:latin typeface="Times New Roman" pitchFamily="18" charset="0"/>
              </a:rPr>
              <a:t>Cytokinesis</a:t>
            </a:r>
            <a:r>
              <a:rPr lang="en-US" b="1" u="sng" dirty="0" smtClean="0">
                <a:solidFill>
                  <a:srgbClr val="FF0000"/>
                </a:solidFill>
                <a:latin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rPr>
              <a:t>the division of the cytoplasm and the organelles.</a:t>
            </a:r>
            <a:endParaRPr kumimoji="0" lang="en-US" sz="2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defRPr/>
            </a:pPr>
            <a:r>
              <a:rPr lang="en-US" dirty="0" smtClean="0"/>
              <a:t>Examples:</a:t>
            </a:r>
            <a:endParaRPr lang="en-US" dirty="0"/>
          </a:p>
        </p:txBody>
      </p:sp>
      <p:sp>
        <p:nvSpPr>
          <p:cNvPr id="68611" name="Content Placeholder 2"/>
          <p:cNvSpPr>
            <a:spLocks noGrp="1"/>
          </p:cNvSpPr>
          <p:nvPr>
            <p:ph idx="1"/>
          </p:nvPr>
        </p:nvSpPr>
        <p:spPr/>
        <p:txBody>
          <a:bodyPr/>
          <a:lstStyle/>
          <a:p>
            <a:endParaRPr lang="en-US" altLang="en-US" smtClean="0"/>
          </a:p>
        </p:txBody>
      </p:sp>
      <p:pic>
        <p:nvPicPr>
          <p:cNvPr id="68612" name="Picture 2" descr="Onion root tip cells in severalstages of mitosis, 630x"/>
          <p:cNvPicPr>
            <a:picLocks noChangeAspect="1" noChangeArrowheads="1"/>
          </p:cNvPicPr>
          <p:nvPr/>
        </p:nvPicPr>
        <p:blipFill>
          <a:blip r:embed="rId2" cstate="print"/>
          <a:srcRect/>
          <a:stretch>
            <a:fillRect/>
          </a:stretch>
        </p:blipFill>
        <p:spPr bwMode="auto">
          <a:xfrm>
            <a:off x="-42863" y="685800"/>
            <a:ext cx="9186863" cy="609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pPr>
              <a:defRPr/>
            </a:pPr>
            <a:r>
              <a:rPr lang="en-US" dirty="0" smtClean="0"/>
              <a:t>Use with your Warm-up:</a:t>
            </a:r>
            <a:endParaRPr lang="en-US" dirty="0"/>
          </a:p>
        </p:txBody>
      </p:sp>
      <p:sp>
        <p:nvSpPr>
          <p:cNvPr id="69635" name="Content Placeholder 2"/>
          <p:cNvSpPr>
            <a:spLocks noGrp="1"/>
          </p:cNvSpPr>
          <p:nvPr>
            <p:ph idx="1"/>
          </p:nvPr>
        </p:nvSpPr>
        <p:spPr/>
        <p:txBody>
          <a:bodyPr/>
          <a:lstStyle/>
          <a:p>
            <a:endParaRPr lang="en-US" altLang="en-US" smtClean="0"/>
          </a:p>
        </p:txBody>
      </p:sp>
      <p:pic>
        <p:nvPicPr>
          <p:cNvPr id="69636" name="Picture 6" descr="http://www.gistsupport.org/media/cells%20%20DNA/cellcycle_CTI_575pix.jpg"/>
          <p:cNvPicPr>
            <a:picLocks noChangeAspect="1" noChangeArrowheads="1"/>
          </p:cNvPicPr>
          <p:nvPr/>
        </p:nvPicPr>
        <p:blipFill>
          <a:blip r:embed="rId2" cstate="print"/>
          <a:srcRect/>
          <a:stretch>
            <a:fillRect/>
          </a:stretch>
        </p:blipFill>
        <p:spPr bwMode="auto">
          <a:xfrm>
            <a:off x="835025" y="838200"/>
            <a:ext cx="7165975"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herrinhs.org/Teachers/EricJohns/Biology/Test%20Notes/BioC102.jpg"/>
          <p:cNvPicPr>
            <a:picLocks noChangeAspect="1" noChangeArrowheads="1"/>
          </p:cNvPicPr>
          <p:nvPr/>
        </p:nvPicPr>
        <p:blipFill>
          <a:blip r:embed="rId2" cstate="print"/>
          <a:srcRect/>
          <a:stretch>
            <a:fillRect/>
          </a:stretch>
        </p:blipFill>
        <p:spPr bwMode="auto">
          <a:xfrm>
            <a:off x="1295400" y="1752601"/>
            <a:ext cx="5208254" cy="3657599"/>
          </a:xfrm>
          <a:prstGeom prst="rect">
            <a:avLst/>
          </a:prstGeom>
          <a:noFill/>
        </p:spPr>
      </p:pic>
      <p:sp>
        <p:nvSpPr>
          <p:cNvPr id="3" name="Title 2"/>
          <p:cNvSpPr>
            <a:spLocks noGrp="1"/>
          </p:cNvSpPr>
          <p:nvPr>
            <p:ph type="title"/>
          </p:nvPr>
        </p:nvSpPr>
        <p:spPr/>
        <p:txBody>
          <a:bodyPr/>
          <a:lstStyle/>
          <a:p>
            <a:r>
              <a:rPr lang="en-US" dirty="0" smtClean="0"/>
              <a:t>Add these notes!</a:t>
            </a:r>
            <a:endParaRPr lang="en-US" dirty="0"/>
          </a:p>
        </p:txBody>
      </p:sp>
      <p:sp>
        <p:nvSpPr>
          <p:cNvPr id="4" name="Left Arrow Callout 3"/>
          <p:cNvSpPr/>
          <p:nvPr/>
        </p:nvSpPr>
        <p:spPr>
          <a:xfrm>
            <a:off x="6019800" y="2590800"/>
            <a:ext cx="2895600" cy="1447800"/>
          </a:xfrm>
          <a:prstGeom prst="leftArrow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S = Synthesis</a:t>
            </a:r>
          </a:p>
          <a:p>
            <a:pPr algn="ctr"/>
            <a:r>
              <a:rPr lang="en-US" dirty="0" smtClean="0"/>
              <a:t>DNA is replicated (synthesized)</a:t>
            </a:r>
            <a:endParaRPr lang="en-US" dirty="0"/>
          </a:p>
        </p:txBody>
      </p:sp>
      <p:sp>
        <p:nvSpPr>
          <p:cNvPr id="5" name="Left Arrow Callout 4"/>
          <p:cNvSpPr/>
          <p:nvPr/>
        </p:nvSpPr>
        <p:spPr>
          <a:xfrm rot="20280657">
            <a:off x="5042529" y="1099040"/>
            <a:ext cx="2895600" cy="1447800"/>
          </a:xfrm>
          <a:prstGeom prst="leftArrow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G1 = Gap 1</a:t>
            </a:r>
          </a:p>
          <a:p>
            <a:pPr algn="ctr"/>
            <a:r>
              <a:rPr lang="en-US" dirty="0" smtClean="0"/>
              <a:t>Cell grows</a:t>
            </a:r>
            <a:endParaRPr lang="en-US" dirty="0"/>
          </a:p>
        </p:txBody>
      </p:sp>
      <p:sp>
        <p:nvSpPr>
          <p:cNvPr id="7" name="Right Arrow Callout 6"/>
          <p:cNvSpPr/>
          <p:nvPr/>
        </p:nvSpPr>
        <p:spPr>
          <a:xfrm rot="19991652">
            <a:off x="1033641" y="4739230"/>
            <a:ext cx="2438400" cy="14478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G2 = Gap 2</a:t>
            </a:r>
          </a:p>
          <a:p>
            <a:pPr algn="ctr"/>
            <a:r>
              <a:rPr lang="en-US" dirty="0" smtClean="0"/>
              <a:t>Cell prepares for division</a:t>
            </a:r>
            <a:endParaRPr lang="en-US" dirty="0"/>
          </a:p>
        </p:txBody>
      </p:sp>
      <p:sp>
        <p:nvSpPr>
          <p:cNvPr id="9" name="Rectangle 8"/>
          <p:cNvSpPr/>
          <p:nvPr/>
        </p:nvSpPr>
        <p:spPr>
          <a:xfrm>
            <a:off x="5486400" y="5181600"/>
            <a:ext cx="35052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Between each phase are </a:t>
            </a:r>
            <a:r>
              <a:rPr lang="en-US" dirty="0" smtClean="0">
                <a:solidFill>
                  <a:srgbClr val="FFFF00"/>
                </a:solidFill>
              </a:rPr>
              <a:t>“cell cycle check points.” </a:t>
            </a:r>
            <a:r>
              <a:rPr lang="en-US" dirty="0" smtClean="0"/>
              <a:t> Proteins check for mistakes in DNA, organelles, and correct them!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76200" y="381000"/>
            <a:ext cx="9242778" cy="1905000"/>
          </a:xfrm>
          <a:prstGeom prst="rect">
            <a:avLst/>
          </a:prstGeom>
          <a:noFill/>
          <a:ln w="9525">
            <a:noFill/>
            <a:miter lim="800000"/>
            <a:headEnd/>
            <a:tailEnd/>
          </a:ln>
        </p:spPr>
      </p:pic>
      <p:sp>
        <p:nvSpPr>
          <p:cNvPr id="3" name="Rectangle 2"/>
          <p:cNvSpPr>
            <a:spLocks noChangeArrowheads="1"/>
          </p:cNvSpPr>
          <p:nvPr/>
        </p:nvSpPr>
        <p:spPr bwMode="auto">
          <a:xfrm>
            <a:off x="3048000" y="762000"/>
            <a:ext cx="3505200" cy="1371600"/>
          </a:xfrm>
          <a:prstGeom prst="rect">
            <a:avLst/>
          </a:prstGeom>
          <a:solidFill>
            <a:schemeClr val="tx2">
              <a:lumMod val="40000"/>
              <a:lumOff val="60000"/>
            </a:schemeClr>
          </a:solidFill>
          <a:ln w="9525" algn="ctr">
            <a:solidFill>
              <a:schemeClr val="tx1"/>
            </a:solidFill>
            <a:round/>
            <a:headEnd/>
            <a:tailEnd/>
          </a:ln>
        </p:spPr>
        <p:txBody>
          <a:bodyPr/>
          <a:lstStyle/>
          <a:p>
            <a:pPr>
              <a:buFont typeface="Arial" charset="0"/>
              <a:buChar char="•"/>
            </a:pPr>
            <a:r>
              <a:rPr lang="en-US" altLang="en-US" sz="1800" dirty="0"/>
              <a:t>Cell is growing, duplicating DNA and organelles</a:t>
            </a:r>
          </a:p>
          <a:p>
            <a:pPr>
              <a:buFont typeface="Arial" charset="0"/>
              <a:buChar char="•"/>
            </a:pPr>
            <a:r>
              <a:rPr lang="en-US" altLang="en-US" sz="1800" dirty="0" err="1"/>
              <a:t>Centrioles</a:t>
            </a:r>
            <a:r>
              <a:rPr lang="en-US" altLang="en-US" sz="1800" dirty="0"/>
              <a:t> become visible</a:t>
            </a:r>
          </a:p>
          <a:p>
            <a:pPr>
              <a:buFont typeface="Arial" charset="0"/>
              <a:buChar char="•"/>
            </a:pPr>
            <a:r>
              <a:rPr lang="en-US" altLang="en-US" sz="1800" dirty="0"/>
              <a:t>Chromatin (chromosomes) have duplicated</a:t>
            </a:r>
          </a:p>
        </p:txBody>
      </p:sp>
      <p:pic>
        <p:nvPicPr>
          <p:cNvPr id="4" name="Picture 4" descr="http://ricochetscience.com/wp-content/uploads/2013/05/cell_cycle2.jpg"/>
          <p:cNvPicPr>
            <a:picLocks noChangeAspect="1" noChangeArrowheads="1"/>
          </p:cNvPicPr>
          <p:nvPr/>
        </p:nvPicPr>
        <p:blipFill>
          <a:blip r:embed="rId3" cstate="print"/>
          <a:srcRect/>
          <a:stretch>
            <a:fillRect/>
          </a:stretch>
        </p:blipFill>
        <p:spPr bwMode="auto">
          <a:xfrm>
            <a:off x="1219200" y="2438400"/>
            <a:ext cx="7010400" cy="4206875"/>
          </a:xfrm>
          <a:prstGeom prst="rect">
            <a:avLst/>
          </a:prstGeom>
          <a:noFill/>
          <a:ln w="9525">
            <a:noFill/>
            <a:miter lim="800000"/>
            <a:headEnd/>
            <a:tailEnd/>
          </a:ln>
        </p:spPr>
      </p:pic>
      <p:pic>
        <p:nvPicPr>
          <p:cNvPr id="7171" name="Picture 1"/>
          <p:cNvPicPr>
            <a:picLocks noChangeAspect="1" noChangeArrowheads="1"/>
          </p:cNvPicPr>
          <p:nvPr/>
        </p:nvPicPr>
        <p:blipFill>
          <a:blip r:embed="rId4" cstate="print"/>
          <a:srcRect/>
          <a:stretch>
            <a:fillRect/>
          </a:stretch>
        </p:blipFill>
        <p:spPr bwMode="auto">
          <a:xfrm>
            <a:off x="7086600" y="762000"/>
            <a:ext cx="1371600" cy="14070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5181600" cy="1143000"/>
          </a:xfrm>
        </p:spPr>
        <p:txBody>
          <a:bodyPr>
            <a:noAutofit/>
          </a:bodyPr>
          <a:lstStyle/>
          <a:p>
            <a:pPr>
              <a:defRPr/>
            </a:pPr>
            <a:r>
              <a:rPr lang="en-US" sz="4800" dirty="0" smtClean="0"/>
              <a:t> </a:t>
            </a:r>
            <a:br>
              <a:rPr lang="en-US" sz="4800" dirty="0" smtClean="0"/>
            </a:br>
            <a:r>
              <a:rPr lang="en-US" sz="7200" dirty="0" err="1" smtClean="0"/>
              <a:t>I</a:t>
            </a:r>
            <a:r>
              <a:rPr lang="en-US" sz="4800" dirty="0" err="1" smtClean="0"/>
              <a:t>nterphase</a:t>
            </a:r>
            <a:r>
              <a:rPr lang="en-US" sz="4800" dirty="0" smtClean="0"/>
              <a:t/>
            </a:r>
            <a:br>
              <a:rPr lang="en-US" sz="4800" dirty="0" smtClean="0"/>
            </a:br>
            <a:endParaRPr lang="en-US" sz="4800" dirty="0"/>
          </a:p>
        </p:txBody>
      </p:sp>
      <p:sp>
        <p:nvSpPr>
          <p:cNvPr id="53251" name="Content Placeholder 5"/>
          <p:cNvSpPr>
            <a:spLocks noGrp="1"/>
          </p:cNvSpPr>
          <p:nvPr>
            <p:ph sz="half" idx="1"/>
          </p:nvPr>
        </p:nvSpPr>
        <p:spPr>
          <a:xfrm>
            <a:off x="457200" y="2057400"/>
            <a:ext cx="4038600" cy="4068763"/>
          </a:xfrm>
        </p:spPr>
        <p:txBody>
          <a:bodyPr/>
          <a:lstStyle/>
          <a:p>
            <a:r>
              <a:rPr lang="en-US" altLang="en-US" smtClean="0">
                <a:latin typeface="Arial" pitchFamily="34" charset="0"/>
                <a:cs typeface="Arial" pitchFamily="34" charset="0"/>
              </a:rPr>
              <a:t>Cell is </a:t>
            </a:r>
            <a:r>
              <a:rPr lang="en-US" altLang="en-US" smtClean="0">
                <a:solidFill>
                  <a:srgbClr val="FFFF00"/>
                </a:solidFill>
                <a:latin typeface="Arial" pitchFamily="34" charset="0"/>
                <a:cs typeface="Arial" pitchFamily="34" charset="0"/>
              </a:rPr>
              <a:t>growing</a:t>
            </a:r>
            <a:r>
              <a:rPr lang="en-US" altLang="en-US" smtClean="0">
                <a:latin typeface="Arial" pitchFamily="34" charset="0"/>
                <a:cs typeface="Arial" pitchFamily="34" charset="0"/>
              </a:rPr>
              <a:t>, </a:t>
            </a:r>
            <a:r>
              <a:rPr lang="en-US" altLang="en-US" smtClean="0">
                <a:solidFill>
                  <a:srgbClr val="FFFF00"/>
                </a:solidFill>
                <a:latin typeface="Arial" pitchFamily="34" charset="0"/>
                <a:cs typeface="Arial" pitchFamily="34" charset="0"/>
              </a:rPr>
              <a:t>duplicating</a:t>
            </a:r>
            <a:r>
              <a:rPr lang="en-US" altLang="en-US" smtClean="0">
                <a:latin typeface="Arial" pitchFamily="34" charset="0"/>
                <a:cs typeface="Arial" pitchFamily="34" charset="0"/>
              </a:rPr>
              <a:t> DNA and organelles</a:t>
            </a:r>
          </a:p>
          <a:p>
            <a:r>
              <a:rPr lang="en-US" altLang="en-US" smtClean="0">
                <a:solidFill>
                  <a:srgbClr val="FFFF00"/>
                </a:solidFill>
                <a:latin typeface="Arial" pitchFamily="34" charset="0"/>
                <a:cs typeface="Arial" pitchFamily="34" charset="0"/>
              </a:rPr>
              <a:t>Centrioles</a:t>
            </a:r>
            <a:r>
              <a:rPr lang="en-US" altLang="en-US" smtClean="0">
                <a:latin typeface="Arial" pitchFamily="34" charset="0"/>
                <a:cs typeface="Arial" pitchFamily="34" charset="0"/>
              </a:rPr>
              <a:t> become visible</a:t>
            </a:r>
          </a:p>
          <a:p>
            <a:r>
              <a:rPr lang="en-US" altLang="en-US" smtClean="0">
                <a:latin typeface="Arial" pitchFamily="34" charset="0"/>
                <a:cs typeface="Arial" pitchFamily="34" charset="0"/>
              </a:rPr>
              <a:t>Chromatin (chromosomes) has </a:t>
            </a:r>
            <a:r>
              <a:rPr lang="en-US" altLang="en-US" smtClean="0">
                <a:solidFill>
                  <a:srgbClr val="FFFF00"/>
                </a:solidFill>
                <a:latin typeface="Arial" pitchFamily="34" charset="0"/>
                <a:cs typeface="Arial" pitchFamily="34" charset="0"/>
              </a:rPr>
              <a:t>duplicated</a:t>
            </a:r>
          </a:p>
        </p:txBody>
      </p:sp>
      <p:pic>
        <p:nvPicPr>
          <p:cNvPr id="53252" name="Picture 2" descr="Mitosis Animation"/>
          <p:cNvPicPr>
            <a:picLocks noChangeAspect="1" noChangeArrowheads="1" noCrop="1"/>
          </p:cNvPicPr>
          <p:nvPr/>
        </p:nvPicPr>
        <p:blipFill>
          <a:blip r:embed="rId2" cstate="print"/>
          <a:srcRect/>
          <a:stretch>
            <a:fillRect/>
          </a:stretch>
        </p:blipFill>
        <p:spPr bwMode="auto">
          <a:xfrm>
            <a:off x="0" y="0"/>
            <a:ext cx="3048000" cy="1828800"/>
          </a:xfrm>
          <a:prstGeom prst="rect">
            <a:avLst/>
          </a:prstGeom>
          <a:noFill/>
          <a:ln w="9525">
            <a:noFill/>
            <a:miter lim="800000"/>
            <a:headEnd/>
            <a:tailEnd/>
          </a:ln>
        </p:spPr>
      </p:pic>
      <p:pic>
        <p:nvPicPr>
          <p:cNvPr id="53253" name="Picture 4" descr="http://www.quia.com/files/quia/users/lmcgee/genetics/meiosis_stages/interphase-meiosis.gif"/>
          <p:cNvPicPr>
            <a:picLocks noGrp="1" noChangeAspect="1" noChangeArrowheads="1"/>
          </p:cNvPicPr>
          <p:nvPr>
            <p:ph sz="half" idx="2"/>
          </p:nvPr>
        </p:nvPicPr>
        <p:blipFill>
          <a:blip r:embed="rId3" cstate="print"/>
          <a:srcRect/>
          <a:stretch>
            <a:fillRect/>
          </a:stretch>
        </p:blipFill>
        <p:spPr>
          <a:xfrm>
            <a:off x="4625975" y="1524000"/>
            <a:ext cx="4043363" cy="4724400"/>
          </a:xfrm>
          <a:noFill/>
        </p:spPr>
      </p:pic>
      <p:sp>
        <p:nvSpPr>
          <p:cNvPr id="53254" name="TextBox 5"/>
          <p:cNvSpPr txBox="1">
            <a:spLocks noChangeArrowheads="1"/>
          </p:cNvSpPr>
          <p:nvPr/>
        </p:nvSpPr>
        <p:spPr bwMode="auto">
          <a:xfrm>
            <a:off x="4724400" y="1524000"/>
            <a:ext cx="2209800" cy="677108"/>
          </a:xfrm>
          <a:prstGeom prst="rect">
            <a:avLst/>
          </a:prstGeom>
          <a:solidFill>
            <a:schemeClr val="bg1"/>
          </a:solidFill>
          <a:ln w="9525">
            <a:noFill/>
            <a:miter lim="800000"/>
            <a:headEnd/>
            <a:tailEnd/>
          </a:ln>
        </p:spPr>
        <p:txBody>
          <a:bodyPr>
            <a:spAutoFit/>
          </a:bodyPr>
          <a:lstStyle/>
          <a:p>
            <a:endParaRPr lang="en-US" altLang="en-US" dirty="0">
              <a:solidFill>
                <a:schemeClr val="bg1"/>
              </a:solidFill>
            </a:endParaRPr>
          </a:p>
          <a:p>
            <a:r>
              <a:rPr lang="en-US" altLang="en-US" sz="2000" dirty="0" err="1"/>
              <a:t>Centrioles</a:t>
            </a:r>
            <a:endParaRPr lang="en-US" alt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5181600" cy="1143000"/>
          </a:xfrm>
        </p:spPr>
        <p:txBody>
          <a:bodyPr>
            <a:noAutofit/>
          </a:bodyPr>
          <a:lstStyle/>
          <a:p>
            <a:pPr>
              <a:defRPr/>
            </a:pPr>
            <a:r>
              <a:rPr lang="en-US" sz="4800" dirty="0" smtClean="0"/>
              <a:t> </a:t>
            </a:r>
            <a:br>
              <a:rPr lang="en-US" sz="4800" dirty="0" smtClean="0"/>
            </a:br>
            <a:r>
              <a:rPr lang="en-US" sz="7200" dirty="0" smtClean="0"/>
              <a:t>P</a:t>
            </a:r>
            <a:r>
              <a:rPr lang="en-US" sz="4800" dirty="0" smtClean="0"/>
              <a:t>rophase</a:t>
            </a:r>
            <a:br>
              <a:rPr lang="en-US" sz="4800" dirty="0" smtClean="0"/>
            </a:br>
            <a:endParaRPr lang="en-US" sz="4800" dirty="0"/>
          </a:p>
        </p:txBody>
      </p:sp>
      <p:sp>
        <p:nvSpPr>
          <p:cNvPr id="54275" name="Content Placeholder 5"/>
          <p:cNvSpPr>
            <a:spLocks noGrp="1"/>
          </p:cNvSpPr>
          <p:nvPr>
            <p:ph sz="half" idx="1"/>
          </p:nvPr>
        </p:nvSpPr>
        <p:spPr>
          <a:xfrm>
            <a:off x="457200" y="2057400"/>
            <a:ext cx="4038600" cy="4068763"/>
          </a:xfrm>
        </p:spPr>
        <p:txBody>
          <a:bodyPr/>
          <a:lstStyle/>
          <a:p>
            <a:r>
              <a:rPr lang="en-US" altLang="en-US" sz="3200" smtClean="0">
                <a:solidFill>
                  <a:srgbClr val="FFFF00"/>
                </a:solidFill>
                <a:latin typeface="Arial" pitchFamily="34" charset="0"/>
                <a:cs typeface="Arial" pitchFamily="34" charset="0"/>
              </a:rPr>
              <a:t>Spindle fibers </a:t>
            </a:r>
            <a:r>
              <a:rPr lang="en-US" altLang="en-US" sz="3200" smtClean="0">
                <a:latin typeface="Arial" pitchFamily="34" charset="0"/>
                <a:cs typeface="Arial" pitchFamily="34" charset="0"/>
              </a:rPr>
              <a:t>appear</a:t>
            </a:r>
          </a:p>
          <a:p>
            <a:r>
              <a:rPr lang="en-US" altLang="en-US" sz="3200" smtClean="0">
                <a:latin typeface="Arial" pitchFamily="34" charset="0"/>
                <a:cs typeface="Arial" pitchFamily="34" charset="0"/>
              </a:rPr>
              <a:t>Chromosomes  </a:t>
            </a:r>
            <a:r>
              <a:rPr lang="en-US" altLang="en-US" sz="3200" smtClean="0">
                <a:solidFill>
                  <a:srgbClr val="FFFF00"/>
                </a:solidFill>
                <a:latin typeface="Arial" pitchFamily="34" charset="0"/>
                <a:cs typeface="Arial" pitchFamily="34" charset="0"/>
              </a:rPr>
              <a:t>condense</a:t>
            </a:r>
            <a:r>
              <a:rPr lang="en-US" altLang="en-US" sz="3200" smtClean="0">
                <a:latin typeface="Arial" pitchFamily="34" charset="0"/>
                <a:cs typeface="Arial" pitchFamily="34" charset="0"/>
              </a:rPr>
              <a:t> (become visible)</a:t>
            </a:r>
            <a:endParaRPr lang="en-US" altLang="en-US" sz="3200" smtClean="0">
              <a:solidFill>
                <a:srgbClr val="FFFF00"/>
              </a:solidFill>
              <a:latin typeface="Arial" pitchFamily="34" charset="0"/>
              <a:cs typeface="Arial" pitchFamily="34" charset="0"/>
            </a:endParaRPr>
          </a:p>
        </p:txBody>
      </p:sp>
      <p:pic>
        <p:nvPicPr>
          <p:cNvPr id="54276" name="Picture 2" descr="Mitosis Animation"/>
          <p:cNvPicPr>
            <a:picLocks noChangeAspect="1" noChangeArrowheads="1" noCrop="1"/>
          </p:cNvPicPr>
          <p:nvPr/>
        </p:nvPicPr>
        <p:blipFill>
          <a:blip r:embed="rId2" cstate="print"/>
          <a:srcRect/>
          <a:stretch>
            <a:fillRect/>
          </a:stretch>
        </p:blipFill>
        <p:spPr bwMode="auto">
          <a:xfrm>
            <a:off x="0" y="0"/>
            <a:ext cx="3048000" cy="1828800"/>
          </a:xfrm>
          <a:prstGeom prst="rect">
            <a:avLst/>
          </a:prstGeom>
          <a:noFill/>
          <a:ln w="9525">
            <a:noFill/>
            <a:miter lim="800000"/>
            <a:headEnd/>
            <a:tailEnd/>
          </a:ln>
        </p:spPr>
      </p:pic>
      <p:pic>
        <p:nvPicPr>
          <p:cNvPr id="54277" name="Picture 2" descr="http://3.bp.blogspot.com/_sLaVkzhdkDI/TSe6wK35XLI/AAAAAAAAAAs/PW1NgZodGO0/s1600/prophase.gif"/>
          <p:cNvPicPr>
            <a:picLocks noGrp="1" noChangeAspect="1" noChangeArrowheads="1"/>
          </p:cNvPicPr>
          <p:nvPr>
            <p:ph sz="half" idx="2"/>
          </p:nvPr>
        </p:nvPicPr>
        <p:blipFill>
          <a:blip r:embed="rId3" cstate="print"/>
          <a:srcRect/>
          <a:stretch>
            <a:fillRect/>
          </a:stretch>
        </p:blipFill>
        <p:spPr>
          <a:xfrm>
            <a:off x="4800600" y="1828800"/>
            <a:ext cx="4064000" cy="3657600"/>
          </a:xfrm>
          <a:noFill/>
        </p:spPr>
      </p:pic>
      <p:sp>
        <p:nvSpPr>
          <p:cNvPr id="54278" name="TextBox 5"/>
          <p:cNvSpPr txBox="1">
            <a:spLocks noChangeArrowheads="1"/>
          </p:cNvSpPr>
          <p:nvPr/>
        </p:nvSpPr>
        <p:spPr bwMode="auto">
          <a:xfrm>
            <a:off x="4724400" y="1828800"/>
            <a:ext cx="1295400" cy="369888"/>
          </a:xfrm>
          <a:prstGeom prst="rect">
            <a:avLst/>
          </a:prstGeom>
          <a:solidFill>
            <a:schemeClr val="tx1"/>
          </a:solidFill>
          <a:ln w="9525">
            <a:noFill/>
            <a:miter lim="800000"/>
            <a:headEnd/>
            <a:tailEnd/>
          </a:ln>
        </p:spPr>
        <p:txBody>
          <a:bodyPr>
            <a:spAutoFit/>
          </a:bodyPr>
          <a:lstStyle/>
          <a:p>
            <a:r>
              <a:rPr lang="en-US" altLang="en-US">
                <a:solidFill>
                  <a:schemeClr val="bg1"/>
                </a:solidFill>
              </a:rPr>
              <a:t>Centrioles</a:t>
            </a:r>
          </a:p>
        </p:txBody>
      </p:sp>
      <p:sp>
        <p:nvSpPr>
          <p:cNvPr id="54279" name="TextBox 6"/>
          <p:cNvSpPr txBox="1">
            <a:spLocks noChangeArrowheads="1"/>
          </p:cNvSpPr>
          <p:nvPr/>
        </p:nvSpPr>
        <p:spPr bwMode="auto">
          <a:xfrm>
            <a:off x="3962400" y="2819400"/>
            <a:ext cx="990600" cy="646113"/>
          </a:xfrm>
          <a:prstGeom prst="rect">
            <a:avLst/>
          </a:prstGeom>
          <a:solidFill>
            <a:schemeClr val="tx1"/>
          </a:solidFill>
          <a:ln w="9525">
            <a:noFill/>
            <a:miter lim="800000"/>
            <a:headEnd/>
            <a:tailEnd/>
          </a:ln>
        </p:spPr>
        <p:txBody>
          <a:bodyPr>
            <a:spAutoFit/>
          </a:bodyPr>
          <a:lstStyle/>
          <a:p>
            <a:pPr algn="ctr"/>
            <a:r>
              <a:rPr lang="en-US" altLang="en-US">
                <a:solidFill>
                  <a:schemeClr val="bg1"/>
                </a:solidFill>
              </a:rPr>
              <a:t>Spindle Fibers</a:t>
            </a:r>
          </a:p>
        </p:txBody>
      </p:sp>
      <p:sp>
        <p:nvSpPr>
          <p:cNvPr id="54280" name="TextBox 7"/>
          <p:cNvSpPr txBox="1">
            <a:spLocks noChangeArrowheads="1"/>
          </p:cNvSpPr>
          <p:nvPr/>
        </p:nvSpPr>
        <p:spPr bwMode="auto">
          <a:xfrm>
            <a:off x="6324600" y="5029200"/>
            <a:ext cx="1676400" cy="646113"/>
          </a:xfrm>
          <a:prstGeom prst="rect">
            <a:avLst/>
          </a:prstGeom>
          <a:solidFill>
            <a:schemeClr val="tx1"/>
          </a:solidFill>
          <a:ln w="9525">
            <a:noFill/>
            <a:miter lim="800000"/>
            <a:headEnd/>
            <a:tailEnd/>
          </a:ln>
        </p:spPr>
        <p:txBody>
          <a:bodyPr>
            <a:spAutoFit/>
          </a:bodyPr>
          <a:lstStyle/>
          <a:p>
            <a:r>
              <a:rPr lang="en-US" altLang="en-US">
                <a:solidFill>
                  <a:schemeClr val="bg1"/>
                </a:solidFill>
              </a:rPr>
              <a:t>Duplicated Chromosomes</a:t>
            </a:r>
          </a:p>
        </p:txBody>
      </p:sp>
      <p:cxnSp>
        <p:nvCxnSpPr>
          <p:cNvPr id="10" name="Straight Arrow Connector 9"/>
          <p:cNvCxnSpPr/>
          <p:nvPr/>
        </p:nvCxnSpPr>
        <p:spPr>
          <a:xfrm>
            <a:off x="5943600" y="2133600"/>
            <a:ext cx="762000" cy="228600"/>
          </a:xfrm>
          <a:prstGeom prst="straightConnector1">
            <a:avLst/>
          </a:prstGeom>
          <a:ln w="349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81600" y="2209800"/>
            <a:ext cx="457200" cy="1981200"/>
          </a:xfrm>
          <a:prstGeom prst="straightConnector1">
            <a:avLst/>
          </a:prstGeom>
          <a:ln w="349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876800" y="3200400"/>
            <a:ext cx="990600" cy="0"/>
          </a:xfrm>
          <a:prstGeom prst="straightConnector1">
            <a:avLst/>
          </a:prstGeom>
          <a:ln w="349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858000" y="4419600"/>
            <a:ext cx="76200" cy="685800"/>
          </a:xfrm>
          <a:prstGeom prst="straightConnector1">
            <a:avLst/>
          </a:pr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5181600" cy="1143000"/>
          </a:xfrm>
        </p:spPr>
        <p:txBody>
          <a:bodyPr>
            <a:noAutofit/>
          </a:bodyPr>
          <a:lstStyle/>
          <a:p>
            <a:pPr>
              <a:defRPr/>
            </a:pPr>
            <a:r>
              <a:rPr lang="en-US" sz="4800" dirty="0" smtClean="0"/>
              <a:t> </a:t>
            </a:r>
            <a:br>
              <a:rPr lang="en-US" sz="4800" dirty="0" smtClean="0"/>
            </a:br>
            <a:r>
              <a:rPr lang="en-US" sz="8000" dirty="0" smtClean="0"/>
              <a:t>M</a:t>
            </a:r>
            <a:r>
              <a:rPr lang="en-US" sz="4800" dirty="0" smtClean="0"/>
              <a:t>etaphase</a:t>
            </a:r>
            <a:br>
              <a:rPr lang="en-US" sz="4800" dirty="0" smtClean="0"/>
            </a:br>
            <a:endParaRPr lang="en-US" sz="4800" dirty="0"/>
          </a:p>
        </p:txBody>
      </p:sp>
      <p:sp>
        <p:nvSpPr>
          <p:cNvPr id="55299" name="Content Placeholder 5"/>
          <p:cNvSpPr>
            <a:spLocks noGrp="1"/>
          </p:cNvSpPr>
          <p:nvPr>
            <p:ph sz="half" idx="1"/>
          </p:nvPr>
        </p:nvSpPr>
        <p:spPr>
          <a:xfrm>
            <a:off x="457200" y="2057400"/>
            <a:ext cx="4038600" cy="4068763"/>
          </a:xfrm>
        </p:spPr>
        <p:txBody>
          <a:bodyPr/>
          <a:lstStyle/>
          <a:p>
            <a:r>
              <a:rPr lang="en-US" altLang="en-US" sz="3200" smtClean="0">
                <a:latin typeface="Arial" pitchFamily="34" charset="0"/>
                <a:cs typeface="Arial" pitchFamily="34" charset="0"/>
              </a:rPr>
              <a:t>Chromosomes line up in the </a:t>
            </a:r>
            <a:r>
              <a:rPr lang="en-US" altLang="en-US" sz="3200" smtClean="0">
                <a:solidFill>
                  <a:srgbClr val="FFFF00"/>
                </a:solidFill>
                <a:latin typeface="Arial" pitchFamily="34" charset="0"/>
                <a:cs typeface="Arial" pitchFamily="34" charset="0"/>
              </a:rPr>
              <a:t>center/middle</a:t>
            </a:r>
            <a:r>
              <a:rPr lang="en-US" altLang="en-US" sz="3200" smtClean="0">
                <a:latin typeface="Arial" pitchFamily="34" charset="0"/>
                <a:cs typeface="Arial" pitchFamily="34" charset="0"/>
              </a:rPr>
              <a:t> of the cell on the </a:t>
            </a:r>
            <a:r>
              <a:rPr lang="en-US" altLang="en-US" sz="3200" smtClean="0">
                <a:solidFill>
                  <a:srgbClr val="FFFF00"/>
                </a:solidFill>
                <a:latin typeface="Arial" pitchFamily="34" charset="0"/>
                <a:cs typeface="Arial" pitchFamily="34" charset="0"/>
              </a:rPr>
              <a:t>equator</a:t>
            </a:r>
          </a:p>
        </p:txBody>
      </p:sp>
      <p:pic>
        <p:nvPicPr>
          <p:cNvPr id="55300" name="Picture 2" descr="Mitosis Animation"/>
          <p:cNvPicPr>
            <a:picLocks noChangeAspect="1" noChangeArrowheads="1" noCrop="1"/>
          </p:cNvPicPr>
          <p:nvPr/>
        </p:nvPicPr>
        <p:blipFill>
          <a:blip r:embed="rId2" cstate="print"/>
          <a:srcRect/>
          <a:stretch>
            <a:fillRect/>
          </a:stretch>
        </p:blipFill>
        <p:spPr bwMode="auto">
          <a:xfrm>
            <a:off x="0" y="0"/>
            <a:ext cx="3048000" cy="1828800"/>
          </a:xfrm>
          <a:prstGeom prst="rect">
            <a:avLst/>
          </a:prstGeom>
          <a:noFill/>
          <a:ln w="9525">
            <a:noFill/>
            <a:miter lim="800000"/>
            <a:headEnd/>
            <a:tailEnd/>
          </a:ln>
        </p:spPr>
      </p:pic>
      <p:pic>
        <p:nvPicPr>
          <p:cNvPr id="55301" name="Picture 2" descr="http://www89.homepage.villanova.edu/angelo.milicia/Biology/metaphase.gif"/>
          <p:cNvPicPr>
            <a:picLocks noGrp="1" noChangeAspect="1" noChangeArrowheads="1"/>
          </p:cNvPicPr>
          <p:nvPr>
            <p:ph sz="half" idx="2"/>
          </p:nvPr>
        </p:nvPicPr>
        <p:blipFill>
          <a:blip r:embed="rId3" cstate="print"/>
          <a:srcRect/>
          <a:stretch>
            <a:fillRect/>
          </a:stretch>
        </p:blipFill>
        <p:spPr>
          <a:xfrm>
            <a:off x="4365625" y="1828800"/>
            <a:ext cx="4473575" cy="4191000"/>
          </a:xfrm>
          <a:noFill/>
        </p:spPr>
      </p:pic>
      <p:sp>
        <p:nvSpPr>
          <p:cNvPr id="55302" name="TextBox 5"/>
          <p:cNvSpPr txBox="1">
            <a:spLocks noChangeArrowheads="1"/>
          </p:cNvSpPr>
          <p:nvPr/>
        </p:nvSpPr>
        <p:spPr bwMode="auto">
          <a:xfrm>
            <a:off x="3124200" y="5181600"/>
            <a:ext cx="1676400" cy="369888"/>
          </a:xfrm>
          <a:prstGeom prst="rect">
            <a:avLst/>
          </a:prstGeom>
          <a:solidFill>
            <a:schemeClr val="tx1"/>
          </a:solidFill>
          <a:ln w="9525">
            <a:noFill/>
            <a:miter lim="800000"/>
            <a:headEnd/>
            <a:tailEnd/>
          </a:ln>
        </p:spPr>
        <p:txBody>
          <a:bodyPr>
            <a:spAutoFit/>
          </a:bodyPr>
          <a:lstStyle/>
          <a:p>
            <a:r>
              <a:rPr lang="en-US" altLang="en-US">
                <a:solidFill>
                  <a:schemeClr val="bg1"/>
                </a:solidFill>
              </a:rPr>
              <a:t>Chromosomes</a:t>
            </a:r>
          </a:p>
        </p:txBody>
      </p:sp>
      <p:sp>
        <p:nvSpPr>
          <p:cNvPr id="55303" name="TextBox 6"/>
          <p:cNvSpPr txBox="1">
            <a:spLocks noChangeArrowheads="1"/>
          </p:cNvSpPr>
          <p:nvPr/>
        </p:nvSpPr>
        <p:spPr bwMode="auto">
          <a:xfrm>
            <a:off x="4724400" y="1828800"/>
            <a:ext cx="1295400" cy="369888"/>
          </a:xfrm>
          <a:prstGeom prst="rect">
            <a:avLst/>
          </a:prstGeom>
          <a:solidFill>
            <a:schemeClr val="tx1"/>
          </a:solidFill>
          <a:ln w="9525">
            <a:noFill/>
            <a:miter lim="800000"/>
            <a:headEnd/>
            <a:tailEnd/>
          </a:ln>
        </p:spPr>
        <p:txBody>
          <a:bodyPr>
            <a:spAutoFit/>
          </a:bodyPr>
          <a:lstStyle/>
          <a:p>
            <a:r>
              <a:rPr lang="en-US" altLang="en-US">
                <a:solidFill>
                  <a:schemeClr val="bg1"/>
                </a:solidFill>
              </a:rPr>
              <a:t>Centrioles</a:t>
            </a:r>
          </a:p>
        </p:txBody>
      </p:sp>
      <p:sp>
        <p:nvSpPr>
          <p:cNvPr id="55304" name="TextBox 7"/>
          <p:cNvSpPr txBox="1">
            <a:spLocks noChangeArrowheads="1"/>
          </p:cNvSpPr>
          <p:nvPr/>
        </p:nvSpPr>
        <p:spPr bwMode="auto">
          <a:xfrm>
            <a:off x="7620000" y="1828800"/>
            <a:ext cx="990600" cy="646113"/>
          </a:xfrm>
          <a:prstGeom prst="rect">
            <a:avLst/>
          </a:prstGeom>
          <a:solidFill>
            <a:schemeClr val="tx1"/>
          </a:solidFill>
          <a:ln w="9525">
            <a:noFill/>
            <a:miter lim="800000"/>
            <a:headEnd/>
            <a:tailEnd/>
          </a:ln>
        </p:spPr>
        <p:txBody>
          <a:bodyPr>
            <a:spAutoFit/>
          </a:bodyPr>
          <a:lstStyle/>
          <a:p>
            <a:pPr algn="ctr"/>
            <a:r>
              <a:rPr lang="en-US" altLang="en-US">
                <a:solidFill>
                  <a:schemeClr val="bg1"/>
                </a:solidFill>
              </a:rPr>
              <a:t>Spindle Fibers</a:t>
            </a:r>
          </a:p>
        </p:txBody>
      </p:sp>
      <p:cxnSp>
        <p:nvCxnSpPr>
          <p:cNvPr id="11" name="Straight Arrow Connector 10"/>
          <p:cNvCxnSpPr/>
          <p:nvPr/>
        </p:nvCxnSpPr>
        <p:spPr>
          <a:xfrm>
            <a:off x="5943600" y="2057400"/>
            <a:ext cx="381000" cy="304800"/>
          </a:xfrm>
          <a:prstGeom prst="straightConnector1">
            <a:avLst/>
          </a:prstGeom>
          <a:ln w="349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543800" y="2438400"/>
            <a:ext cx="609600" cy="762000"/>
          </a:xfrm>
          <a:prstGeom prst="straightConnector1">
            <a:avLst/>
          </a:prstGeom>
          <a:ln w="349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495800" y="3962400"/>
            <a:ext cx="1066800" cy="1295400"/>
          </a:xfrm>
          <a:prstGeom prst="straightConnector1">
            <a:avLst/>
          </a:prstGeom>
          <a:ln w="3492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5181600" cy="1143000"/>
          </a:xfrm>
        </p:spPr>
        <p:txBody>
          <a:bodyPr>
            <a:noAutofit/>
          </a:bodyPr>
          <a:lstStyle/>
          <a:p>
            <a:pPr>
              <a:defRPr/>
            </a:pPr>
            <a:r>
              <a:rPr lang="en-US" sz="8000" dirty="0" smtClean="0"/>
              <a:t>A</a:t>
            </a:r>
            <a:r>
              <a:rPr lang="en-US" sz="4800" dirty="0" smtClean="0"/>
              <a:t>naphase</a:t>
            </a:r>
            <a:endParaRPr lang="en-US" sz="4800" dirty="0"/>
          </a:p>
        </p:txBody>
      </p:sp>
      <p:sp>
        <p:nvSpPr>
          <p:cNvPr id="56323" name="Content Placeholder 5"/>
          <p:cNvSpPr>
            <a:spLocks noGrp="1"/>
          </p:cNvSpPr>
          <p:nvPr>
            <p:ph sz="half" idx="1"/>
          </p:nvPr>
        </p:nvSpPr>
        <p:spPr>
          <a:xfrm>
            <a:off x="457200" y="2057400"/>
            <a:ext cx="4038600" cy="4068763"/>
          </a:xfrm>
        </p:spPr>
        <p:txBody>
          <a:bodyPr/>
          <a:lstStyle/>
          <a:p>
            <a:r>
              <a:rPr lang="en-US" altLang="en-US" sz="3200" smtClean="0">
                <a:solidFill>
                  <a:srgbClr val="FFFF00"/>
                </a:solidFill>
                <a:latin typeface="Arial" pitchFamily="34" charset="0"/>
                <a:cs typeface="Arial" pitchFamily="34" charset="0"/>
              </a:rPr>
              <a:t>Centromeres</a:t>
            </a:r>
            <a:r>
              <a:rPr lang="en-US" altLang="en-US" sz="3200" smtClean="0">
                <a:latin typeface="Arial" pitchFamily="34" charset="0"/>
                <a:cs typeface="Arial" pitchFamily="34" charset="0"/>
              </a:rPr>
              <a:t> divide and sister chromatids move to </a:t>
            </a:r>
            <a:r>
              <a:rPr lang="en-US" altLang="en-US" sz="3200" smtClean="0">
                <a:solidFill>
                  <a:srgbClr val="FFFF00"/>
                </a:solidFill>
                <a:latin typeface="Arial" pitchFamily="34" charset="0"/>
                <a:cs typeface="Arial" pitchFamily="34" charset="0"/>
              </a:rPr>
              <a:t>opposite</a:t>
            </a:r>
            <a:r>
              <a:rPr lang="en-US" altLang="en-US" sz="3200" smtClean="0">
                <a:latin typeface="Arial" pitchFamily="34" charset="0"/>
                <a:cs typeface="Arial" pitchFamily="34" charset="0"/>
              </a:rPr>
              <a:t> poles of the cell</a:t>
            </a:r>
            <a:endParaRPr lang="en-US" altLang="en-US" sz="3200" smtClean="0">
              <a:solidFill>
                <a:srgbClr val="FFFF00"/>
              </a:solidFill>
              <a:latin typeface="Arial" pitchFamily="34" charset="0"/>
              <a:cs typeface="Arial" pitchFamily="34" charset="0"/>
            </a:endParaRPr>
          </a:p>
        </p:txBody>
      </p:sp>
      <p:pic>
        <p:nvPicPr>
          <p:cNvPr id="56324" name="Picture 2" descr="Mitosis Animation"/>
          <p:cNvPicPr>
            <a:picLocks noChangeAspect="1" noChangeArrowheads="1" noCrop="1"/>
          </p:cNvPicPr>
          <p:nvPr/>
        </p:nvPicPr>
        <p:blipFill>
          <a:blip r:embed="rId2" cstate="print"/>
          <a:srcRect/>
          <a:stretch>
            <a:fillRect/>
          </a:stretch>
        </p:blipFill>
        <p:spPr bwMode="auto">
          <a:xfrm>
            <a:off x="0" y="0"/>
            <a:ext cx="3048000" cy="1828800"/>
          </a:xfrm>
          <a:prstGeom prst="rect">
            <a:avLst/>
          </a:prstGeom>
          <a:noFill/>
          <a:ln w="9525">
            <a:noFill/>
            <a:miter lim="800000"/>
            <a:headEnd/>
            <a:tailEnd/>
          </a:ln>
        </p:spPr>
      </p:pic>
      <p:pic>
        <p:nvPicPr>
          <p:cNvPr id="56325" name="Picture 2" descr="http://www.biologycorner.com/resources/mitosis/anaphase09.gif"/>
          <p:cNvPicPr>
            <a:picLocks noChangeAspect="1" noChangeArrowheads="1"/>
          </p:cNvPicPr>
          <p:nvPr/>
        </p:nvPicPr>
        <p:blipFill>
          <a:blip r:embed="rId3" cstate="print"/>
          <a:srcRect/>
          <a:stretch>
            <a:fillRect/>
          </a:stretch>
        </p:blipFill>
        <p:spPr bwMode="auto">
          <a:xfrm>
            <a:off x="4648200" y="1600200"/>
            <a:ext cx="4017963" cy="3733800"/>
          </a:xfrm>
          <a:prstGeom prst="rect">
            <a:avLst/>
          </a:prstGeom>
          <a:noFill/>
          <a:ln w="9525">
            <a:noFill/>
            <a:miter lim="800000"/>
            <a:headEnd/>
            <a:tailEnd/>
          </a:ln>
        </p:spPr>
      </p:pic>
      <p:sp>
        <p:nvSpPr>
          <p:cNvPr id="56326" name="TextBox 5"/>
          <p:cNvSpPr txBox="1">
            <a:spLocks noChangeArrowheads="1"/>
          </p:cNvSpPr>
          <p:nvPr/>
        </p:nvSpPr>
        <p:spPr bwMode="auto">
          <a:xfrm>
            <a:off x="3124200" y="5181600"/>
            <a:ext cx="1676400" cy="369888"/>
          </a:xfrm>
          <a:prstGeom prst="rect">
            <a:avLst/>
          </a:prstGeom>
          <a:solidFill>
            <a:schemeClr val="tx1"/>
          </a:solidFill>
          <a:ln w="9525">
            <a:noFill/>
            <a:miter lim="800000"/>
            <a:headEnd/>
            <a:tailEnd/>
          </a:ln>
        </p:spPr>
        <p:txBody>
          <a:bodyPr>
            <a:spAutoFit/>
          </a:bodyPr>
          <a:lstStyle/>
          <a:p>
            <a:r>
              <a:rPr lang="en-US" altLang="en-US">
                <a:solidFill>
                  <a:schemeClr val="bg1"/>
                </a:solidFill>
              </a:rPr>
              <a:t>Chromatids</a:t>
            </a:r>
          </a:p>
        </p:txBody>
      </p:sp>
      <p:cxnSp>
        <p:nvCxnSpPr>
          <p:cNvPr id="7" name="Straight Arrow Connector 6"/>
          <p:cNvCxnSpPr/>
          <p:nvPr/>
        </p:nvCxnSpPr>
        <p:spPr>
          <a:xfrm flipV="1">
            <a:off x="4495800" y="4267200"/>
            <a:ext cx="1219200" cy="990600"/>
          </a:xfrm>
          <a:prstGeom prst="straightConnector1">
            <a:avLst/>
          </a:prstGeom>
          <a:ln w="3492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906</Words>
  <Application>Microsoft Office PowerPoint</Application>
  <PresentationFormat>On-screen Show (4:3)</PresentationFormat>
  <Paragraphs>148</Paragraphs>
  <Slides>31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Antique Olive</vt:lpstr>
      <vt:lpstr>Arial</vt:lpstr>
      <vt:lpstr>Calibri</vt:lpstr>
      <vt:lpstr>Century Gothic</vt:lpstr>
      <vt:lpstr>Kristen ITC</vt:lpstr>
      <vt:lpstr>Times New Roman</vt:lpstr>
      <vt:lpstr>Wingdings 2</vt:lpstr>
      <vt:lpstr>Office Theme</vt:lpstr>
      <vt:lpstr>The Cell Cycle and Mitosis</vt:lpstr>
      <vt:lpstr>The Cell Cycle</vt:lpstr>
      <vt:lpstr>PowerPoint Presentation</vt:lpstr>
      <vt:lpstr>Add these notes!</vt:lpstr>
      <vt:lpstr>PowerPoint Presentation</vt:lpstr>
      <vt:lpstr>  Interphase </vt:lpstr>
      <vt:lpstr>  Prophase </vt:lpstr>
      <vt:lpstr>  Metaphase </vt:lpstr>
      <vt:lpstr>Anaphase</vt:lpstr>
      <vt:lpstr>Telophase</vt:lpstr>
      <vt:lpstr>Cytokinesis</vt:lpstr>
      <vt:lpstr>Cytokinesis: Plant vs. Animal Cells</vt:lpstr>
      <vt:lpstr>PowerPoint Presentation</vt:lpstr>
      <vt:lpstr>Plant Cell or Animal Cell Cytokinesis?</vt:lpstr>
      <vt:lpstr>Plant Cell or Animal Cell Cytokinesis?</vt:lpstr>
      <vt:lpstr>PowerPoint Presentation</vt:lpstr>
      <vt:lpstr>PowerPoint Presentation</vt:lpstr>
      <vt:lpstr>“Mitosis” – PBS Learning Media pbslearningmedia.org</vt:lpstr>
      <vt:lpstr>PowerPoint Presentation</vt:lpstr>
      <vt:lpstr>PowerPoint Presentation</vt:lpstr>
      <vt:lpstr>PowerPoint Presentation</vt:lpstr>
      <vt:lpstr>Amoeba Sisters – Cell Cycle and Cancer</vt:lpstr>
      <vt:lpstr>Let’s Review with the Amoeba Sisters!</vt:lpstr>
      <vt:lpstr>Mitosis Math</vt:lpstr>
      <vt:lpstr>PowerPoint Presentation</vt:lpstr>
      <vt:lpstr>Math Practice! </vt:lpstr>
      <vt:lpstr>PowerPoint Presentation</vt:lpstr>
      <vt:lpstr>Mitosis Video</vt:lpstr>
      <vt:lpstr>Example of 1 cell:</vt:lpstr>
      <vt:lpstr>Examples:</vt:lpstr>
      <vt:lpstr>Use with your Warm-up: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Cell Cycle and Mitosis</dc:title>
  <dc:creator>Computer</dc:creator>
  <cp:lastModifiedBy>Buchy, Emily A.</cp:lastModifiedBy>
  <cp:revision>8</cp:revision>
  <dcterms:created xsi:type="dcterms:W3CDTF">2016-07-03T17:40:50Z</dcterms:created>
  <dcterms:modified xsi:type="dcterms:W3CDTF">2016-10-10T17:19:53Z</dcterms:modified>
</cp:coreProperties>
</file>