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69EE-4ED3-4761-BBFF-B3F5B7D5E09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CF606-3D38-4E0C-8583-73A4AB1E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82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3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9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4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0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4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8AA8-5F8A-4904-8D2E-5D2C3C2715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9553-5F50-4FC4-A96A-4FEDBEE07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7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876" y="712460"/>
            <a:ext cx="9144000" cy="927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RELOOPING</a:t>
            </a:r>
            <a:br>
              <a:rPr lang="en-US" dirty="0" smtClean="0"/>
            </a:br>
            <a:r>
              <a:rPr lang="en-US" dirty="0" smtClean="0"/>
              <a:t>Ecology &amp; Human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07" y="2175641"/>
            <a:ext cx="4461641" cy="3610303"/>
          </a:xfrm>
        </p:spPr>
        <p:txBody>
          <a:bodyPr/>
          <a:lstStyle/>
          <a:p>
            <a:r>
              <a:rPr lang="en-US" sz="2800" b="1" u="sng" dirty="0" smtClean="0"/>
              <a:t>Standard Biology Directions:</a:t>
            </a:r>
          </a:p>
          <a:p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Answer all the questions by writing in the answers on the “A” side.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Turn in to your teacher on the day you are ready to re-test.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69876" y="1965434"/>
            <a:ext cx="6027683" cy="44353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 smtClean="0"/>
              <a:t>MYP Biology Directions:</a:t>
            </a:r>
          </a:p>
          <a:p>
            <a:endParaRPr lang="en-US" dirty="0" smtClean="0"/>
          </a:p>
          <a:p>
            <a:pPr algn="l"/>
            <a:r>
              <a:rPr lang="en-US" sz="2800" b="1" u="sng" dirty="0" smtClean="0">
                <a:solidFill>
                  <a:srgbClr val="7030A0"/>
                </a:solidFill>
              </a:rPr>
              <a:t>Option 1: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Download and print the PPT slides.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Answer all the questions by writing in the answers on the “A” side.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Turn </a:t>
            </a:r>
            <a:r>
              <a:rPr lang="en-US" sz="2800" dirty="0" smtClean="0"/>
              <a:t>in paper version </a:t>
            </a:r>
            <a:r>
              <a:rPr lang="en-US" sz="2800" dirty="0"/>
              <a:t>to your teacher on the day you are ready to re-test</a:t>
            </a:r>
            <a:r>
              <a:rPr lang="en-US" sz="2800" dirty="0" smtClean="0"/>
              <a:t>.</a:t>
            </a:r>
          </a:p>
          <a:p>
            <a:pPr algn="l"/>
            <a:r>
              <a:rPr lang="en-US" sz="2800" b="1" u="sng" dirty="0" smtClean="0">
                <a:solidFill>
                  <a:srgbClr val="00B050"/>
                </a:solidFill>
              </a:rPr>
              <a:t>Option 2: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Download </a:t>
            </a:r>
            <a:r>
              <a:rPr lang="en-US" sz="2800" dirty="0"/>
              <a:t>and </a:t>
            </a:r>
            <a:r>
              <a:rPr lang="en-US" sz="2800" dirty="0" smtClean="0"/>
              <a:t>type in answers into the </a:t>
            </a:r>
            <a:r>
              <a:rPr lang="en-US" sz="2800" dirty="0"/>
              <a:t>PPT </a:t>
            </a:r>
            <a:r>
              <a:rPr lang="en-US" sz="2800" dirty="0" smtClean="0"/>
              <a:t>presentation under “Side A”.</a:t>
            </a: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Email your completed version to your teacher.  Title the document: “last </a:t>
            </a:r>
            <a:r>
              <a:rPr lang="en-US" sz="2800" dirty="0" err="1" smtClean="0"/>
              <a:t>name_first</a:t>
            </a:r>
            <a:r>
              <a:rPr lang="en-US" sz="2800" dirty="0" smtClean="0"/>
              <a:t> </a:t>
            </a:r>
            <a:r>
              <a:rPr lang="en-US" sz="2800" dirty="0" err="1" smtClean="0"/>
              <a:t>name_ecology</a:t>
            </a:r>
            <a:r>
              <a:rPr lang="en-US" sz="2800" dirty="0" smtClean="0"/>
              <a:t> </a:t>
            </a:r>
            <a:r>
              <a:rPr lang="en-US" sz="2800" dirty="0" err="1" smtClean="0"/>
              <a:t>relooping</a:t>
            </a:r>
            <a:r>
              <a:rPr lang="en-US" sz="2800" dirty="0" smtClean="0"/>
              <a:t>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Come take a re-test.</a:t>
            </a: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860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3882" y="361157"/>
            <a:ext cx="11186318" cy="15184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9) </a:t>
            </a:r>
            <a:r>
              <a:rPr lang="en-US" dirty="0"/>
              <a:t>Tell whether each organism listed below is an </a:t>
            </a:r>
            <a:r>
              <a:rPr lang="en-US" dirty="0" smtClean="0"/>
              <a:t>autotroph </a:t>
            </a:r>
            <a:r>
              <a:rPr lang="en-US" b="1" dirty="0" smtClean="0"/>
              <a:t>(A)</a:t>
            </a:r>
            <a:r>
              <a:rPr lang="en-US" dirty="0" smtClean="0"/>
              <a:t> </a:t>
            </a:r>
            <a:r>
              <a:rPr lang="en-US" dirty="0"/>
              <a:t>or a </a:t>
            </a:r>
            <a:r>
              <a:rPr lang="en-US" dirty="0" smtClean="0"/>
              <a:t>heterotroph </a:t>
            </a:r>
            <a:r>
              <a:rPr lang="en-US" b="1" dirty="0" smtClean="0"/>
              <a:t>(H)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Tree</a:t>
            </a:r>
            <a:r>
              <a:rPr lang="en-US" dirty="0"/>
              <a:t>: </a:t>
            </a:r>
            <a:r>
              <a:rPr lang="en-US" dirty="0" smtClean="0"/>
              <a:t>____</a:t>
            </a: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Worm: </a:t>
            </a:r>
            <a:r>
              <a:rPr lang="en-US" dirty="0" smtClean="0"/>
              <a:t>____</a:t>
            </a: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Human: </a:t>
            </a:r>
            <a:r>
              <a:rPr lang="en-US" dirty="0" smtClean="0"/>
              <a:t>____</a:t>
            </a: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Algae: </a:t>
            </a:r>
            <a:r>
              <a:rPr lang="en-US" dirty="0" smtClean="0"/>
              <a:t>____</a:t>
            </a: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Mushroom (decomposer): </a:t>
            </a:r>
            <a:r>
              <a:rPr lang="en-US" dirty="0" smtClean="0"/>
              <a:t>____</a:t>
            </a: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Rabbit: </a:t>
            </a:r>
            <a:r>
              <a:rPr lang="en-US" dirty="0" smtClean="0"/>
              <a:t>____</a:t>
            </a:r>
            <a:endParaRPr lang="en-US" sz="1600" dirty="0"/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4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564357"/>
            <a:ext cx="5966618" cy="15184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10) What is the carrying capacity of the Tasmanian Sheep?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 million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1.75 million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million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2.5 million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648" y="1597433"/>
            <a:ext cx="4832456" cy="30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84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564357"/>
            <a:ext cx="8684418" cy="15184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11) How much energy would be available to the primary consumers?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44885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828" y="1592945"/>
            <a:ext cx="4028089" cy="347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99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564356"/>
            <a:ext cx="7147718" cy="168354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12) Which organism/population has the least biomass?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1907629"/>
            <a:ext cx="5629474" cy="338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011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564356"/>
            <a:ext cx="7147718" cy="168354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13) Which organism/population has the greatest amount of available energy?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310" y="2049518"/>
            <a:ext cx="5340990" cy="321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76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564356"/>
            <a:ext cx="7147718" cy="168354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14) Which organism is a competitor of the snake?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854" y="2220910"/>
            <a:ext cx="6041534" cy="3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189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564356"/>
            <a:ext cx="7147718" cy="168354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15) </a:t>
            </a:r>
            <a:br>
              <a:rPr lang="en-US" dirty="0" smtClean="0"/>
            </a:br>
            <a:r>
              <a:rPr lang="en-US" dirty="0" smtClean="0"/>
              <a:t>A) Which organism occupies the same trophic level as the mouse? B) What trophic level is it?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051" y="2550729"/>
            <a:ext cx="5853841" cy="351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539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449" y="2917031"/>
            <a:ext cx="7016475" cy="184415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323057"/>
            <a:ext cx="5601493" cy="16073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16) </a:t>
            </a:r>
            <a:r>
              <a:rPr lang="en-US" dirty="0"/>
              <a:t>Which process(</a:t>
            </a:r>
            <a:r>
              <a:rPr lang="en-US" dirty="0" err="1"/>
              <a:t>es</a:t>
            </a:r>
            <a:r>
              <a:rPr lang="en-US" dirty="0"/>
              <a:t>) to PRODUCERS perform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7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434" y="2653902"/>
            <a:ext cx="7016475" cy="193386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794501"/>
            <a:ext cx="5601493" cy="16073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17) </a:t>
            </a:r>
            <a:r>
              <a:rPr lang="en-US" dirty="0"/>
              <a:t>Which process(</a:t>
            </a:r>
            <a:r>
              <a:rPr lang="en-US" dirty="0" err="1"/>
              <a:t>es</a:t>
            </a:r>
            <a:r>
              <a:rPr lang="en-US" dirty="0"/>
              <a:t>) convert atmospheric carbon into an organic solid?</a:t>
            </a:r>
          </a:p>
        </p:txBody>
      </p:sp>
    </p:spTree>
    <p:extLst>
      <p:ext uri="{BB962C8B-B14F-4D97-AF65-F5344CB8AC3E}">
        <p14:creationId xmlns:p14="http://schemas.microsoft.com/office/powerpoint/2010/main" val="1590774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670" y="2822029"/>
            <a:ext cx="7016475" cy="21668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794501"/>
            <a:ext cx="5601493" cy="16073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18) Which </a:t>
            </a:r>
            <a:r>
              <a:rPr lang="en-US" dirty="0"/>
              <a:t>process(</a:t>
            </a:r>
            <a:r>
              <a:rPr lang="en-US" dirty="0" err="1"/>
              <a:t>es</a:t>
            </a:r>
            <a:r>
              <a:rPr lang="en-US" dirty="0"/>
              <a:t>) are a product </a:t>
            </a:r>
            <a:r>
              <a:rPr lang="en-US" b="1" u="sng" dirty="0"/>
              <a:t>only</a:t>
            </a:r>
            <a:r>
              <a:rPr lang="en-US" dirty="0"/>
              <a:t> of humans?</a:t>
            </a:r>
          </a:p>
        </p:txBody>
      </p:sp>
    </p:spTree>
    <p:extLst>
      <p:ext uri="{BB962C8B-B14F-4D97-AF65-F5344CB8AC3E}">
        <p14:creationId xmlns:p14="http://schemas.microsoft.com/office/powerpoint/2010/main" val="235286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109821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 Place the following ecological levels of organization in order from smallest(1) to largest(6).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___ SPECIES	  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___ BIOSPHERE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___ POPULATION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___ COMMUNITY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___ INDIVIDUAL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___ ECOSYSTEM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082" y="616700"/>
            <a:ext cx="7528718" cy="16073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19) Which graph correctly depicts the population change in hare if food is the only limiting factor?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816" y="1696819"/>
            <a:ext cx="4264572" cy="435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221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smtClean="0"/>
              <a:t>Plant photosynthesis</a:t>
            </a:r>
          </a:p>
          <a:p>
            <a:pPr marL="457200" indent="-457200">
              <a:buAutoNum type="alphaLcParenR"/>
            </a:pPr>
            <a:r>
              <a:rPr lang="en-US" dirty="0" smtClean="0"/>
              <a:t>Animal cellular </a:t>
            </a:r>
            <a:r>
              <a:rPr lang="en-US" dirty="0"/>
              <a:t>r</a:t>
            </a:r>
            <a:r>
              <a:rPr lang="en-US" dirty="0" smtClean="0"/>
              <a:t>espiration</a:t>
            </a:r>
          </a:p>
          <a:p>
            <a:pPr marL="457200" indent="-457200">
              <a:buAutoNum type="alphaLcParenR"/>
            </a:pPr>
            <a:r>
              <a:rPr lang="en-US" dirty="0" smtClean="0"/>
              <a:t>Nitrogen fixing bacteria</a:t>
            </a:r>
          </a:p>
          <a:p>
            <a:pPr marL="457200" indent="-457200">
              <a:buAutoNum type="alphaLcParenR"/>
            </a:pPr>
            <a:r>
              <a:rPr lang="en-US" dirty="0" smtClean="0"/>
              <a:t>Decomposition by fungi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457200" indent="-457200"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682" y="88503"/>
            <a:ext cx="11453018" cy="160734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20) What is the most important component of the nitrogen cycle?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95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457200" indent="-457200"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682" y="88503"/>
            <a:ext cx="11453018" cy="16073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21) List 4 examples of density dependent limiting factors that could exist in a population of dandelions.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58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457200" indent="-457200"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682" y="88503"/>
            <a:ext cx="11453018" cy="16073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22) List 3 examples of density independent limiting factors that could exist in a population of fish living in a freshwater pond.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47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457200" indent="-457200"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882" y="155575"/>
            <a:ext cx="8493918" cy="2248297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23) </a:t>
            </a:r>
            <a:r>
              <a:rPr lang="en-US" sz="3600" dirty="0"/>
              <a:t>The diagram represents a tree containing three different species of bird, A, B, and C.  Each species occupies a different niche.   </a:t>
            </a:r>
            <a:r>
              <a:rPr lang="en-US" sz="3600" b="1" dirty="0"/>
              <a:t>What is a niche?</a:t>
            </a:r>
            <a:r>
              <a:rPr lang="en-US" sz="3600" dirty="0"/>
              <a:t> </a:t>
            </a:r>
          </a:p>
        </p:txBody>
      </p:sp>
      <p:pic>
        <p:nvPicPr>
          <p:cNvPr id="8194" name="Picture 2" descr="nich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475062"/>
            <a:ext cx="3577678" cy="35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083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Mutualism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Predator-Prey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Parasitism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882" y="155575"/>
            <a:ext cx="8493918" cy="2248297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24) </a:t>
            </a:r>
            <a:r>
              <a:rPr lang="en-US" sz="3100" i="1" dirty="0"/>
              <a:t>The diagram represents a tree containing three different species of bird, A, B, and C.  Each species occupies a different niche. </a:t>
            </a:r>
            <a:r>
              <a:rPr lang="en-US" sz="3600" dirty="0"/>
              <a:t>A fourth species, D, which eats the same food as species B, enters the tree at point X.  </a:t>
            </a:r>
            <a:r>
              <a:rPr lang="en-US" sz="3600" b="1" dirty="0"/>
              <a:t>What type of biotic relationship will most likely exist between bird B and D</a:t>
            </a:r>
            <a:r>
              <a:rPr lang="en-US" sz="3600" dirty="0"/>
              <a:t>?</a:t>
            </a:r>
          </a:p>
        </p:txBody>
      </p:sp>
      <p:pic>
        <p:nvPicPr>
          <p:cNvPr id="8194" name="Picture 2" descr="nich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664" y="2888374"/>
            <a:ext cx="3301288" cy="330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122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882" y="155575"/>
            <a:ext cx="11541918" cy="2248297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25) The </a:t>
            </a:r>
            <a:r>
              <a:rPr lang="en-US" sz="3200" dirty="0"/>
              <a:t>sun is the ultimate source of energy for all living things.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1479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__________ kg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https://www.learner.org/courses/essential/life/images/show7.food_pyra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079" y="2317531"/>
            <a:ext cx="4777061" cy="323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100" y="564357"/>
            <a:ext cx="8915400" cy="1518444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26) If the algae (producers) have 65,000 kg of biomass, how much biomass will the tertiary consumer have?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54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28)The </a:t>
            </a:r>
            <a:r>
              <a:rPr lang="en-US" b="1" dirty="0"/>
              <a:t>process in which water from plant leaves evaporates into the atmosphere </a:t>
            </a:r>
            <a:r>
              <a:rPr lang="en-US" b="1" dirty="0" smtClean="0"/>
              <a:t>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TEAM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_______________.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6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29)Which organisms convert nitrogen into a </a:t>
            </a:r>
            <a:br>
              <a:rPr lang="en-US" dirty="0" smtClean="0"/>
            </a:br>
            <a:r>
              <a:rPr lang="en-US" dirty="0" smtClean="0"/>
              <a:t>usable form for plants &amp; animals?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_______________________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</a:p>
          <a:p>
            <a:r>
              <a:rPr lang="en-US" dirty="0" smtClean="0"/>
              <a:t>Animals</a:t>
            </a:r>
          </a:p>
          <a:p>
            <a:r>
              <a:rPr lang="en-US" dirty="0" smtClean="0"/>
              <a:t>Bacteria</a:t>
            </a:r>
          </a:p>
          <a:p>
            <a:r>
              <a:rPr lang="en-US" dirty="0" smtClean="0"/>
              <a:t>Farmers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4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365125"/>
            <a:ext cx="7408863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2) Which interaction (A, B, C, D) is commensalism?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660" y="1939159"/>
            <a:ext cx="6995949" cy="351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0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30) What is </a:t>
            </a:r>
            <a:r>
              <a:rPr lang="en-US" dirty="0">
                <a:ea typeface="ＭＳ Ｐゴシック" panose="020B0600070205080204" pitchFamily="34" charset="-128"/>
              </a:rPr>
              <a:t>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he </a:t>
            </a:r>
            <a:r>
              <a:rPr lang="en-US" altLang="en-US" dirty="0">
                <a:ea typeface="ＭＳ Ｐゴシック" panose="020B0600070205080204" pitchFamily="34" charset="-128"/>
              </a:rPr>
              <a:t># 1 cause of all environmental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problems?</a:t>
            </a:r>
            <a:r>
              <a:rPr lang="en-US" altLang="en-US" dirty="0"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Deforestation</a:t>
            </a:r>
          </a:p>
          <a:p>
            <a:r>
              <a:rPr lang="en-US" dirty="0" smtClean="0"/>
              <a:t>Acid Rain</a:t>
            </a:r>
          </a:p>
          <a:p>
            <a:r>
              <a:rPr lang="en-US" dirty="0" smtClean="0"/>
              <a:t>Global Warming</a:t>
            </a:r>
          </a:p>
          <a:p>
            <a:r>
              <a:rPr lang="en-US" dirty="0" smtClean="0"/>
              <a:t>Overpopulation</a:t>
            </a:r>
          </a:p>
        </p:txBody>
      </p:sp>
    </p:spTree>
    <p:extLst>
      <p:ext uri="{BB962C8B-B14F-4D97-AF65-F5344CB8AC3E}">
        <p14:creationId xmlns:p14="http://schemas.microsoft.com/office/powerpoint/2010/main" val="2755809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31) What human impact </a:t>
            </a:r>
            <a:r>
              <a:rPr lang="en-US" dirty="0">
                <a:ea typeface="ＭＳ Ｐゴシック" panose="020B0600070205080204" pitchFamily="34" charset="-128"/>
              </a:rPr>
              <a:t>c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an </a:t>
            </a:r>
            <a:r>
              <a:rPr lang="en-US" altLang="en-US" dirty="0">
                <a:ea typeface="ＭＳ Ｐゴシック" panose="020B0600070205080204" pitchFamily="34" charset="-128"/>
              </a:rPr>
              <a:t>kill plants, dissolve and release toxic chemicals and make water more acidic, which kills plants and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animals?</a:t>
            </a:r>
            <a:r>
              <a:rPr lang="en-US" altLang="en-US" dirty="0"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TEAM 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_____________________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Global warming</a:t>
            </a:r>
          </a:p>
          <a:p>
            <a:r>
              <a:rPr lang="en-US" dirty="0" smtClean="0"/>
              <a:t>Ozone Layer</a:t>
            </a:r>
          </a:p>
          <a:p>
            <a:r>
              <a:rPr lang="en-US" dirty="0" smtClean="0"/>
              <a:t>Acid Rain</a:t>
            </a:r>
          </a:p>
          <a:p>
            <a:r>
              <a:rPr lang="en-US" dirty="0" smtClean="0"/>
              <a:t>Pollution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930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32)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Which compounds from </a:t>
            </a:r>
            <a:r>
              <a:rPr lang="en-US" altLang="en-US" dirty="0">
                <a:ea typeface="ＭＳ Ｐゴシック" panose="020B0600070205080204" pitchFamily="34" charset="-128"/>
              </a:rPr>
              <a:t>the burning of fossil fuels mix with water to form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acid?</a:t>
            </a:r>
            <a:r>
              <a:rPr lang="en-US" altLang="en-US" dirty="0"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TEAM 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Compounds			</a:t>
            </a:r>
          </a:p>
          <a:p>
            <a:pPr lvl="1"/>
            <a:r>
              <a:rPr lang="en-US" dirty="0" smtClean="0"/>
              <a:t>___________________</a:t>
            </a:r>
          </a:p>
          <a:p>
            <a:pPr marL="457200" lvl="1" indent="0">
              <a:buNone/>
            </a:pPr>
            <a:r>
              <a:rPr lang="en-US" dirty="0" smtClean="0"/>
              <a:t>&amp; ______________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 Hydrogen and oxygen </a:t>
            </a:r>
          </a:p>
          <a:p>
            <a:r>
              <a:rPr lang="en-US" dirty="0" smtClean="0"/>
              <a:t>Sulfur and nitrogen compounds</a:t>
            </a:r>
          </a:p>
          <a:p>
            <a:r>
              <a:rPr lang="en-US" dirty="0" smtClean="0"/>
              <a:t>Phosphorus and carbon compounds</a:t>
            </a:r>
          </a:p>
          <a:p>
            <a:r>
              <a:rPr lang="en-US" dirty="0" smtClean="0"/>
              <a:t>Nitrogen and phosphorus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26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32)</a:t>
            </a:r>
            <a:r>
              <a:rPr lang="en-US" altLang="en-US" dirty="0">
                <a:ea typeface="ＭＳ Ｐゴシック" panose="020B0600070205080204" pitchFamily="34" charset="-128"/>
              </a:rPr>
              <a:t> Deforestation is increasing the effects of global warming, because it prevents which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from </a:t>
            </a:r>
            <a:r>
              <a:rPr lang="en-US" altLang="en-US" dirty="0">
                <a:ea typeface="ＭＳ Ｐゴシック" panose="020B0600070205080204" pitchFamily="34" charset="-128"/>
              </a:rPr>
              <a:t>being removed form the air?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TEAM 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 choices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Oxygen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Chlorofluorocarbons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Carbon Dioxide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Ozone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26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33)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Kudzu was introduced </a:t>
            </a:r>
            <a:r>
              <a:rPr lang="en-US" altLang="en-US" dirty="0">
                <a:ea typeface="ＭＳ Ｐゴシック" panose="020B0600070205080204" pitchFamily="34" charset="-128"/>
              </a:rPr>
              <a:t>to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 new habitat </a:t>
            </a:r>
            <a:r>
              <a:rPr lang="en-US" altLang="en-US" dirty="0">
                <a:ea typeface="ＭＳ Ｐゴシック" panose="020B0600070205080204" pitchFamily="34" charset="-128"/>
              </a:rPr>
              <a:t>where they have no natural predators or parasites that limit the population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growth. Kudzu is an example of?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222937"/>
            <a:ext cx="5157787" cy="282137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TEAM 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Answer choices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Population species</a:t>
            </a:r>
          </a:p>
          <a:p>
            <a:r>
              <a:rPr lang="en-US" dirty="0" smtClean="0"/>
              <a:t>Invasive species</a:t>
            </a:r>
          </a:p>
          <a:p>
            <a:r>
              <a:rPr lang="en-US" dirty="0" smtClean="0"/>
              <a:t>Minimum species</a:t>
            </a:r>
          </a:p>
          <a:p>
            <a:r>
              <a:rPr lang="en-US" dirty="0" smtClean="0"/>
              <a:t>Carrying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36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34)</a:t>
            </a:r>
            <a:r>
              <a:rPr lang="en-US" dirty="0"/>
              <a:t> </a:t>
            </a:r>
            <a:r>
              <a:rPr lang="en-US" dirty="0" smtClean="0"/>
              <a:t>In the food web below, </a:t>
            </a:r>
            <a:r>
              <a:rPr lang="en-US" dirty="0"/>
              <a:t>w</a:t>
            </a:r>
            <a:r>
              <a:rPr lang="en-US" dirty="0" smtClean="0"/>
              <a:t>hich organisms would accumulate the most toxins?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04246"/>
            <a:ext cx="5183188" cy="3486246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______________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&amp; 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28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36)Which </a:t>
            </a:r>
            <a:r>
              <a:rPr lang="en-US" dirty="0"/>
              <a:t>human activity is correctly paired with its likely future consequence?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TEAM 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answer below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Answer choices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of fossil fuels — depletion of underground coal, oil, and natural gas supplies</a:t>
            </a:r>
          </a:p>
          <a:p>
            <a:r>
              <a:rPr lang="en-US" dirty="0"/>
              <a:t>genetically engineering animals — less food available to feed the world’s </a:t>
            </a:r>
            <a:r>
              <a:rPr lang="en-US" dirty="0" smtClean="0"/>
              <a:t>population</a:t>
            </a:r>
          </a:p>
          <a:p>
            <a:r>
              <a:rPr lang="en-US" dirty="0"/>
              <a:t>development of electric cars or hybrid vehicles — increased rate of global </a:t>
            </a:r>
            <a:r>
              <a:rPr lang="en-US" dirty="0" smtClean="0"/>
              <a:t>warming</a:t>
            </a:r>
          </a:p>
          <a:p>
            <a:r>
              <a:rPr lang="en-US" dirty="0" smtClean="0"/>
              <a:t>overfishing </a:t>
            </a:r>
            <a:r>
              <a:rPr lang="en-US" dirty="0"/>
              <a:t>in the Atlantic — increase in supply of flounder and salmon as food for </a:t>
            </a:r>
            <a:r>
              <a:rPr lang="en-US" dirty="0" smtClean="0"/>
              <a:t>people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7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365125"/>
            <a:ext cx="7408863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Which interaction (A, B, C, D) would be represented by bee and flower?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055" y="2278568"/>
            <a:ext cx="6865774" cy="346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365125"/>
            <a:ext cx="7408863" cy="13255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4) What </a:t>
            </a:r>
            <a:r>
              <a:rPr lang="en-US" dirty="0"/>
              <a:t>type of growth is seen at letter B?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8"/>
          <a:stretch>
            <a:fillRect/>
          </a:stretch>
        </p:blipFill>
        <p:spPr bwMode="auto">
          <a:xfrm>
            <a:off x="6172200" y="1754350"/>
            <a:ext cx="4823718" cy="387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365125"/>
            <a:ext cx="7408863" cy="184467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5) Which letter represents the point at which the population has reached its carrying capacity?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8"/>
          <a:stretch>
            <a:fillRect/>
          </a:stretch>
        </p:blipFill>
        <p:spPr bwMode="auto">
          <a:xfrm>
            <a:off x="5997575" y="2344556"/>
            <a:ext cx="5008921" cy="402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0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365125"/>
            <a:ext cx="7408863" cy="184467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6) Which letter represents where resources are in unlimited supply?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8"/>
          <a:stretch>
            <a:fillRect/>
          </a:stretch>
        </p:blipFill>
        <p:spPr bwMode="auto">
          <a:xfrm>
            <a:off x="6324600" y="2158076"/>
            <a:ext cx="4790090" cy="3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13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000" y="365125"/>
            <a:ext cx="7408863" cy="184467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7) Where </a:t>
            </a:r>
            <a:r>
              <a:rPr lang="en-US" dirty="0"/>
              <a:t>on this graph is birth rate higher than death rate?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8"/>
          <a:stretch>
            <a:fillRect/>
          </a:stretch>
        </p:blipFill>
        <p:spPr bwMode="auto">
          <a:xfrm>
            <a:off x="6172200" y="1828800"/>
            <a:ext cx="4369503" cy="350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48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3882" y="361156"/>
            <a:ext cx="6197600" cy="1844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8) </a:t>
            </a:r>
            <a:r>
              <a:rPr lang="en-US" dirty="0"/>
              <a:t>List 2 </a:t>
            </a:r>
            <a:r>
              <a:rPr lang="en-US" b="1" dirty="0"/>
              <a:t>abiotic</a:t>
            </a:r>
            <a:r>
              <a:rPr lang="en-US" dirty="0"/>
              <a:t> factors in the ecosystem to the left.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2505075"/>
            <a:ext cx="5157787" cy="82391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TEAM A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340099"/>
            <a:ext cx="5157787" cy="2849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2505075"/>
            <a:ext cx="5183188" cy="82391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TEAM 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340099"/>
            <a:ext cx="5183188" cy="28495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1" descr="http://castlelearning.com/review/Courses/Biology/bio7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623849"/>
            <a:ext cx="4992379" cy="348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11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1000</Words>
  <Application>Microsoft Office PowerPoint</Application>
  <PresentationFormat>Widescreen</PresentationFormat>
  <Paragraphs>185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ＭＳ Ｐゴシック</vt:lpstr>
      <vt:lpstr>Arial</vt:lpstr>
      <vt:lpstr>Calibri</vt:lpstr>
      <vt:lpstr>Calibri Light</vt:lpstr>
      <vt:lpstr>Office Theme</vt:lpstr>
      <vt:lpstr>RELOOPING Ecology &amp; Human Impact</vt:lpstr>
      <vt:lpstr>1) Place the following ecological levels of organization in order from smallest(1) to largest(6).</vt:lpstr>
      <vt:lpstr>2) Which interaction (A, B, C, D) is commensalism?</vt:lpstr>
      <vt:lpstr>3) Which interaction (A, B, C, D) would be represented by bee and flower?</vt:lpstr>
      <vt:lpstr>4) What type of growth is seen at letter B? </vt:lpstr>
      <vt:lpstr>5) Which letter represents the point at which the population has reached its carrying capacity?</vt:lpstr>
      <vt:lpstr>6) Which letter represents where resources are in unlimited supply?</vt:lpstr>
      <vt:lpstr>7) Where on this graph is birth rate higher than death rate? </vt:lpstr>
      <vt:lpstr>8) List 2 abiotic factors in the ecosystem to the left. </vt:lpstr>
      <vt:lpstr>9) Tell whether each organism listed below is an autotroph (A) or a heterotroph (H): </vt:lpstr>
      <vt:lpstr>10) What is the carrying capacity of the Tasmanian Sheep? </vt:lpstr>
      <vt:lpstr>11) How much energy would be available to the primary consumers? </vt:lpstr>
      <vt:lpstr>12) Which organism/population has the least biomass? </vt:lpstr>
      <vt:lpstr>13) Which organism/population has the greatest amount of available energy? </vt:lpstr>
      <vt:lpstr>14) Which organism is a competitor of the snake? </vt:lpstr>
      <vt:lpstr>15)  A) Which organism occupies the same trophic level as the mouse? B) What trophic level is it? </vt:lpstr>
      <vt:lpstr>16) Which process(es) to PRODUCERS perform?</vt:lpstr>
      <vt:lpstr>17) Which process(es) convert atmospheric carbon into an organic solid?</vt:lpstr>
      <vt:lpstr>18) Which process(es) are a product only of humans?</vt:lpstr>
      <vt:lpstr>19) Which graph correctly depicts the population change in hare if food is the only limiting factor?</vt:lpstr>
      <vt:lpstr>20) What is the most important component of the nitrogen cycle?</vt:lpstr>
      <vt:lpstr>21) List 4 examples of density dependent limiting factors that could exist in a population of dandelions.</vt:lpstr>
      <vt:lpstr>22) List 3 examples of density independent limiting factors that could exist in a population of fish living in a freshwater pond.</vt:lpstr>
      <vt:lpstr>23) The diagram represents a tree containing three different species of bird, A, B, and C.  Each species occupies a different niche.   What is a niche? </vt:lpstr>
      <vt:lpstr>24) The diagram represents a tree containing three different species of bird, A, B, and C.  Each species occupies a different niche. A fourth species, D, which eats the same food as species B, enters the tree at point X.  What type of biotic relationship will most likely exist between bird B and D?</vt:lpstr>
      <vt:lpstr>25) The sun is the ultimate source of energy for all living things.</vt:lpstr>
      <vt:lpstr>26) If the algae (producers) have 65,000 kg of biomass, how much biomass will the tertiary consumer have? </vt:lpstr>
      <vt:lpstr>28)The process in which water from plant leaves evaporates into the atmosphere is </vt:lpstr>
      <vt:lpstr>29)Which organisms convert nitrogen into a  usable form for plants &amp; animals?</vt:lpstr>
      <vt:lpstr>30) What is the # 1 cause of all environmental problems? </vt:lpstr>
      <vt:lpstr>31) What human impact can kill plants, dissolve and release toxic chemicals and make water more acidic, which kills plants and animals?  </vt:lpstr>
      <vt:lpstr>32) Which compounds from the burning of fossil fuels mix with water to form acid? </vt:lpstr>
      <vt:lpstr>32) Deforestation is increasing the effects of global warming, because it prevents which from being removed form the air?  </vt:lpstr>
      <vt:lpstr>33) Kudzu was introduced to  a new habitat where they have no natural predators or parasites that limit the population growth. Kudzu is an example of?</vt:lpstr>
      <vt:lpstr>34) In the food web below, which organisms would accumulate the most toxins?</vt:lpstr>
      <vt:lpstr>36)Which human activity is correctly paired with its likely future consequence?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REVIEW</dc:title>
  <dc:creator>Kelly Schwippert</dc:creator>
  <cp:lastModifiedBy>Buchy, Emily A.</cp:lastModifiedBy>
  <cp:revision>18</cp:revision>
  <cp:lastPrinted>2017-02-14T19:38:07Z</cp:lastPrinted>
  <dcterms:created xsi:type="dcterms:W3CDTF">2016-05-19T19:34:13Z</dcterms:created>
  <dcterms:modified xsi:type="dcterms:W3CDTF">2017-02-14T19:39:50Z</dcterms:modified>
</cp:coreProperties>
</file>