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3" r:id="rId2"/>
    <p:sldId id="284" r:id="rId3"/>
    <p:sldId id="285" r:id="rId4"/>
    <p:sldId id="269" r:id="rId5"/>
    <p:sldId id="291" r:id="rId6"/>
    <p:sldId id="275" r:id="rId7"/>
    <p:sldId id="258" r:id="rId8"/>
    <p:sldId id="259" r:id="rId9"/>
    <p:sldId id="260" r:id="rId10"/>
    <p:sldId id="271" r:id="rId11"/>
    <p:sldId id="272" r:id="rId12"/>
    <p:sldId id="262" r:id="rId13"/>
    <p:sldId id="263" r:id="rId14"/>
    <p:sldId id="261" r:id="rId15"/>
    <p:sldId id="308" r:id="rId16"/>
    <p:sldId id="309" r:id="rId17"/>
    <p:sldId id="287" r:id="rId18"/>
    <p:sldId id="310" r:id="rId19"/>
    <p:sldId id="311" r:id="rId20"/>
    <p:sldId id="307" r:id="rId21"/>
    <p:sldId id="276" r:id="rId22"/>
    <p:sldId id="277" r:id="rId23"/>
    <p:sldId id="278" r:id="rId24"/>
    <p:sldId id="279" r:id="rId25"/>
    <p:sldId id="280" r:id="rId26"/>
    <p:sldId id="281" r:id="rId27"/>
    <p:sldId id="325" r:id="rId28"/>
    <p:sldId id="326" r:id="rId29"/>
    <p:sldId id="312" r:id="rId30"/>
    <p:sldId id="313" r:id="rId31"/>
    <p:sldId id="315" r:id="rId32"/>
    <p:sldId id="314" r:id="rId33"/>
    <p:sldId id="286" r:id="rId34"/>
    <p:sldId id="288" r:id="rId35"/>
    <p:sldId id="289" r:id="rId36"/>
    <p:sldId id="31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6E0"/>
    <a:srgbClr val="E63A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9" autoAdjust="0"/>
    <p:restoredTop sz="94660"/>
  </p:normalViewPr>
  <p:slideViewPr>
    <p:cSldViewPr>
      <p:cViewPr varScale="1">
        <p:scale>
          <a:sx n="88" d="100"/>
          <a:sy n="88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A837-F1F3-4FCD-BD94-A2A38FDF44B2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E1E1-EEDE-4B03-90D1-E27300BB1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092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87405-B067-4B53-A0FC-D5743D887B1F}" type="slidenum">
              <a:rPr lang="en-US"/>
              <a:pPr/>
              <a:t>6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97425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43987-AA75-4E6F-9306-3BFBAD025177}" type="slidenum">
              <a:rPr lang="en-US"/>
              <a:pPr/>
              <a:t>21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4927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E4BFE-7456-4B03-A249-B8BEE2533087}" type="slidenum">
              <a:rPr lang="en-US"/>
              <a:pPr/>
              <a:t>22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443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5A82F-0DDA-402F-A33A-F4D4A701AF4D}" type="slidenum">
              <a:rPr lang="en-US"/>
              <a:pPr/>
              <a:t>23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757663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5A972-5CA0-493E-B1E4-78854BB95581}" type="slidenum">
              <a:rPr lang="en-US"/>
              <a:pPr/>
              <a:t>24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7878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95B58-5D49-49D2-96A6-C4E711E60F59}" type="slidenum">
              <a:rPr lang="en-US"/>
              <a:pPr/>
              <a:t>25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8352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36A0-8CF9-4309-8506-5921F0EEE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28BC-C56C-4CCF-9A82-C3D716557134}" type="datetimeFigureOut">
              <a:rPr lang="en-US" smtClean="0"/>
              <a:pPr/>
              <a:t>7/5/2016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585F-2945-419A-83FD-3FB044C5C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http://www.ndesign-studio.com/images/resources/cliparts/alien-head-blue-zoom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Notes: Nucleic Acids Continued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800" b="1" dirty="0" smtClean="0">
                <a:latin typeface="Comic Sans MS" pitchFamily="66" charset="0"/>
              </a:rPr>
              <a:t>DNA vs. RNA</a:t>
            </a:r>
            <a:endParaRPr lang="en-US" sz="8800" dirty="0">
              <a:latin typeface="Comic Sans MS" pitchFamily="66" charset="0"/>
            </a:endParaRPr>
          </a:p>
        </p:txBody>
      </p:sp>
      <p:pic>
        <p:nvPicPr>
          <p:cNvPr id="2056" name="Picture 8" descr="http://2.bp.blogspot.com/-Xiu7VvXlaME/UGwYs1QqysI/AAAAAAAABJ8/gNjJoMIS4xc/s1600/dna+and+r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03881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>m</a:t>
            </a:r>
            <a:r>
              <a:rPr lang="en-US" b="1" dirty="0" smtClean="0"/>
              <a:t>RNA </a:t>
            </a:r>
            <a:r>
              <a:rPr lang="en-US" b="1" dirty="0"/>
              <a:t>–  </a:t>
            </a:r>
            <a:r>
              <a:rPr lang="en-US" dirty="0"/>
              <a:t>carries coded DNA </a:t>
            </a:r>
            <a:r>
              <a:rPr lang="en-US" dirty="0">
                <a:solidFill>
                  <a:srgbClr val="FFFF00"/>
                </a:solidFill>
              </a:rPr>
              <a:t>message</a:t>
            </a:r>
            <a:r>
              <a:rPr lang="en-US" dirty="0"/>
              <a:t> out of </a:t>
            </a:r>
            <a:r>
              <a:rPr lang="en-US" dirty="0" smtClean="0"/>
              <a:t>nucleus</a:t>
            </a:r>
          </a:p>
          <a:p>
            <a:pPr lvl="0"/>
            <a:endParaRPr lang="en-US" dirty="0"/>
          </a:p>
          <a:p>
            <a:pPr lvl="0"/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r>
              <a:rPr lang="en-US" b="1" dirty="0" err="1" smtClean="0"/>
              <a:t>RNA</a:t>
            </a:r>
            <a:r>
              <a:rPr lang="en-US" b="1" dirty="0" smtClean="0"/>
              <a:t> </a:t>
            </a:r>
            <a:r>
              <a:rPr lang="en-US" b="1" dirty="0"/>
              <a:t>–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transports</a:t>
            </a:r>
            <a:r>
              <a:rPr lang="en-US" dirty="0"/>
              <a:t> amino acids to the </a:t>
            </a:r>
            <a:r>
              <a:rPr lang="en-US" dirty="0" smtClean="0"/>
              <a:t>ribosome</a:t>
            </a:r>
          </a:p>
          <a:p>
            <a:pPr lvl="0"/>
            <a:endParaRPr lang="en-US" dirty="0"/>
          </a:p>
          <a:p>
            <a:pPr lvl="0"/>
            <a:r>
              <a:rPr lang="en-US" b="1" dirty="0" err="1">
                <a:solidFill>
                  <a:srgbClr val="92D050"/>
                </a:solidFill>
              </a:rPr>
              <a:t>r</a:t>
            </a:r>
            <a:r>
              <a:rPr lang="en-US" b="1" dirty="0" err="1" smtClean="0"/>
              <a:t>RNA</a:t>
            </a:r>
            <a:r>
              <a:rPr lang="en-US" b="1" dirty="0" smtClean="0"/>
              <a:t> </a:t>
            </a:r>
            <a:r>
              <a:rPr lang="en-US" b="1" dirty="0"/>
              <a:t>- </a:t>
            </a:r>
            <a:r>
              <a:rPr lang="en-US" dirty="0"/>
              <a:t>involved with the </a:t>
            </a:r>
            <a:r>
              <a:rPr lang="en-US" dirty="0">
                <a:solidFill>
                  <a:srgbClr val="92D050"/>
                </a:solidFill>
              </a:rPr>
              <a:t>ribosome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Questions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WHITE BOARD!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What is Transcription?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Where does transcription occur?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What is mRNA?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How is mRNA different from DNA?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600" smtClean="0"/>
              <a:t>Translation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Assembling of </a:t>
            </a:r>
            <a:r>
              <a:rPr lang="en-US" sz="2800" dirty="0">
                <a:solidFill>
                  <a:srgbClr val="FFFF00"/>
                </a:solidFill>
              </a:rPr>
              <a:t>amino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FFFF00"/>
                </a:solidFill>
              </a:rPr>
              <a:t>acids</a:t>
            </a:r>
            <a:r>
              <a:rPr lang="en-US" sz="2800" dirty="0" smtClean="0"/>
              <a:t> to form proteins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92D050"/>
                </a:solidFill>
              </a:rPr>
              <a:t>CODON</a:t>
            </a:r>
            <a:r>
              <a:rPr lang="en-US" sz="2800" dirty="0" smtClean="0"/>
              <a:t> sequence of </a:t>
            </a:r>
            <a:r>
              <a:rPr lang="en-US" sz="2800" dirty="0">
                <a:solidFill>
                  <a:srgbClr val="FFFF00"/>
                </a:solidFill>
              </a:rPr>
              <a:t>mRNA</a:t>
            </a:r>
            <a:r>
              <a:rPr lang="en-US" sz="2800" dirty="0" smtClean="0"/>
              <a:t> is </a:t>
            </a:r>
            <a:r>
              <a:rPr lang="en-US" sz="2800" dirty="0">
                <a:solidFill>
                  <a:srgbClr val="FFFF00"/>
                </a:solidFill>
              </a:rPr>
              <a:t>translated</a:t>
            </a:r>
            <a:r>
              <a:rPr lang="en-US" sz="2800" dirty="0" smtClean="0"/>
              <a:t> into the amino acid sequence of a </a:t>
            </a:r>
            <a:r>
              <a:rPr lang="en-US" sz="2800" dirty="0">
                <a:solidFill>
                  <a:srgbClr val="FFFF00"/>
                </a:solidFill>
              </a:rPr>
              <a:t>protein</a:t>
            </a:r>
          </a:p>
          <a:p>
            <a:pPr lvl="0"/>
            <a:r>
              <a:rPr lang="en-US" sz="2800" dirty="0"/>
              <a:t>Occurs in </a:t>
            </a:r>
            <a:r>
              <a:rPr lang="en-US" sz="2800" dirty="0" smtClean="0">
                <a:solidFill>
                  <a:srgbClr val="FFFF00"/>
                </a:solidFill>
              </a:rPr>
              <a:t>cytoplasm</a:t>
            </a:r>
            <a:r>
              <a:rPr lang="en-US" sz="2800" dirty="0" smtClean="0"/>
              <a:t> at </a:t>
            </a:r>
            <a:r>
              <a:rPr lang="en-US" sz="2800" dirty="0" err="1">
                <a:solidFill>
                  <a:srgbClr val="FFFF00"/>
                </a:solidFill>
              </a:rPr>
              <a:t>ribosomes</a:t>
            </a:r>
            <a:endParaRPr lang="en-US" sz="2800" dirty="0">
              <a:solidFill>
                <a:srgbClr val="FFFF00"/>
              </a:solidFill>
            </a:endParaRP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3352800" y="1447800"/>
            <a:ext cx="198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05000" y="10668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92D050"/>
                </a:solidFill>
              </a:rPr>
              <a:t>mRNA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410200" y="1066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92D050"/>
                </a:solidFill>
              </a:rPr>
              <a:t>PROTEIN</a:t>
            </a:r>
          </a:p>
        </p:txBody>
      </p:sp>
      <p:pic>
        <p:nvPicPr>
          <p:cNvPr id="2458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743200"/>
            <a:ext cx="4572000" cy="2925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903413"/>
            <a:ext cx="8229600" cy="487838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building blocks of proteins are </a:t>
            </a:r>
            <a:r>
              <a:rPr lang="en-US" sz="2400" dirty="0" smtClean="0">
                <a:solidFill>
                  <a:srgbClr val="FFFF00"/>
                </a:solidFill>
              </a:rPr>
              <a:t>amino acids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DNA is the </a:t>
            </a:r>
            <a:r>
              <a:rPr lang="en-US" sz="2400" dirty="0">
                <a:solidFill>
                  <a:srgbClr val="FFFF00"/>
                </a:solidFill>
              </a:rPr>
              <a:t>blueprint</a:t>
            </a:r>
            <a:r>
              <a:rPr lang="en-US" sz="2400" dirty="0" smtClean="0"/>
              <a:t> for the production of </a:t>
            </a:r>
            <a:r>
              <a:rPr lang="en-US" sz="2400" dirty="0">
                <a:solidFill>
                  <a:srgbClr val="FFFF00"/>
                </a:solidFill>
              </a:rPr>
              <a:t>PROTEINS</a:t>
            </a:r>
          </a:p>
          <a:p>
            <a:pPr eaLnBrk="1" hangingPunct="1"/>
            <a:r>
              <a:rPr lang="en-US" sz="4000" b="1" dirty="0">
                <a:solidFill>
                  <a:srgbClr val="FFFF00"/>
                </a:solidFill>
              </a:rPr>
              <a:t>3</a:t>
            </a:r>
            <a:r>
              <a:rPr lang="en-US" sz="2400" dirty="0" smtClean="0"/>
              <a:t> nitrogen BASES representing an amino acid is called a </a:t>
            </a:r>
            <a:r>
              <a:rPr lang="en-US" sz="2400" b="1" dirty="0" err="1" smtClean="0">
                <a:solidFill>
                  <a:srgbClr val="F5FA32"/>
                </a:solidFill>
              </a:rPr>
              <a:t>codon</a:t>
            </a:r>
            <a:endParaRPr lang="en-US" sz="2400" b="1" dirty="0" smtClean="0">
              <a:solidFill>
                <a:srgbClr val="F5FA32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5FA32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5FA32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5FA32"/>
              </a:solidFill>
            </a:endParaRPr>
          </a:p>
          <a:p>
            <a:pPr algn="ctr" eaLnBrk="1" hangingPunct="1"/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5603" name="Line 21"/>
          <p:cNvSpPr>
            <a:spLocks noChangeShapeType="1"/>
          </p:cNvSpPr>
          <p:nvPr/>
        </p:nvSpPr>
        <p:spPr bwMode="auto">
          <a:xfrm>
            <a:off x="2133600" y="4953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22"/>
          <p:cNvSpPr>
            <a:spLocks noChangeShapeType="1"/>
          </p:cNvSpPr>
          <p:nvPr/>
        </p:nvSpPr>
        <p:spPr bwMode="auto">
          <a:xfrm>
            <a:off x="5029200" y="4953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23"/>
          <p:cNvSpPr txBox="1">
            <a:spLocks noChangeArrowheads="1"/>
          </p:cNvSpPr>
          <p:nvPr/>
        </p:nvSpPr>
        <p:spPr bwMode="auto">
          <a:xfrm>
            <a:off x="533400" y="46323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DNA</a:t>
            </a:r>
            <a:r>
              <a:rPr lang="en-US"/>
              <a:t> </a:t>
            </a:r>
          </a:p>
        </p:txBody>
      </p:sp>
      <p:sp>
        <p:nvSpPr>
          <p:cNvPr id="25606" name="Text Box 24"/>
          <p:cNvSpPr txBox="1">
            <a:spLocks noChangeArrowheads="1"/>
          </p:cNvSpPr>
          <p:nvPr/>
        </p:nvSpPr>
        <p:spPr bwMode="auto">
          <a:xfrm>
            <a:off x="3505200" y="4632325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RNA</a:t>
            </a:r>
            <a:r>
              <a:rPr lang="en-US"/>
              <a:t> </a:t>
            </a:r>
          </a:p>
        </p:txBody>
      </p:sp>
      <p:sp>
        <p:nvSpPr>
          <p:cNvPr id="25607" name="Text Box 25"/>
          <p:cNvSpPr txBox="1">
            <a:spLocks noChangeArrowheads="1"/>
          </p:cNvSpPr>
          <p:nvPr/>
        </p:nvSpPr>
        <p:spPr bwMode="auto">
          <a:xfrm>
            <a:off x="6324600" y="4648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PROTEIN</a:t>
            </a:r>
          </a:p>
        </p:txBody>
      </p:sp>
      <p:sp>
        <p:nvSpPr>
          <p:cNvPr id="25608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 Synthesis SUMMARY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5349875"/>
            <a:ext cx="88392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called:  Central Dogma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Questions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WHITE BOARD!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  What is translation?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2.  Where does it occur?</a:t>
            </a:r>
          </a:p>
          <a:p>
            <a:pPr>
              <a:buNone/>
            </a:pPr>
            <a:r>
              <a:rPr lang="en-US" dirty="0" smtClean="0"/>
              <a:t>3.  What is a </a:t>
            </a:r>
            <a:r>
              <a:rPr lang="en-US" dirty="0" err="1" smtClean="0"/>
              <a:t>codon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4.  </a:t>
            </a:r>
            <a:r>
              <a:rPr lang="en-US" dirty="0">
                <a:solidFill>
                  <a:srgbClr val="FFC000"/>
                </a:solidFill>
              </a:rPr>
              <a:t>What are the monomers of Proteins?  </a:t>
            </a:r>
          </a:p>
          <a:p>
            <a:pPr>
              <a:buNone/>
            </a:pPr>
            <a:r>
              <a:rPr lang="en-US" dirty="0" smtClean="0"/>
              <a:t>5.   How does DNA code for protein?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Transcription &amp; Translation Practice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128" y="1676400"/>
            <a:ext cx="707469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638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Now complete questions 2-4 on your own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4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1074" y="3939428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You have to use an </a:t>
            </a:r>
            <a:r>
              <a:rPr lang="en-US" sz="3200" b="1" u="sng" dirty="0" smtClean="0">
                <a:solidFill>
                  <a:srgbClr val="FFC000"/>
                </a:solidFill>
              </a:rPr>
              <a:t>mRNA codon chart</a:t>
            </a:r>
            <a:r>
              <a:rPr lang="en-US" sz="2800" dirty="0" smtClean="0">
                <a:solidFill>
                  <a:srgbClr val="FFC000"/>
                </a:solidFill>
              </a:rPr>
              <a:t>!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28600"/>
            <a:ext cx="7961551" cy="3702807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381000" y="3436107"/>
            <a:ext cx="762000" cy="990600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4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486400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mRNA			CA</a:t>
            </a:r>
            <a:r>
              <a:rPr lang="en-US" sz="3200" b="1" dirty="0" smtClean="0">
                <a:solidFill>
                  <a:srgbClr val="7030A0"/>
                </a:solidFill>
              </a:rPr>
              <a:t>U</a:t>
            </a:r>
            <a:r>
              <a:rPr lang="en-US" sz="3200" dirty="0" smtClean="0"/>
              <a:t>  </a:t>
            </a:r>
            <a:r>
              <a:rPr lang="en-US" sz="3200" b="1" dirty="0">
                <a:solidFill>
                  <a:srgbClr val="7030A0"/>
                </a:solidFill>
              </a:rPr>
              <a:t>U</a:t>
            </a:r>
            <a:r>
              <a:rPr lang="en-US" sz="3200" dirty="0" smtClean="0"/>
              <a:t>CC  AAA  </a:t>
            </a:r>
            <a:r>
              <a:rPr lang="en-US" sz="3200" b="1" dirty="0">
                <a:solidFill>
                  <a:srgbClr val="7030A0"/>
                </a:solidFill>
              </a:rPr>
              <a:t>U</a:t>
            </a:r>
            <a:r>
              <a:rPr lang="en-US" sz="3200" dirty="0" smtClean="0"/>
              <a:t>GA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Amino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Acid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Sequence</a:t>
            </a:r>
            <a:r>
              <a:rPr lang="en-US" sz="2800" dirty="0" smtClean="0"/>
              <a:t>:	___________________________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5" name="Picture 4" descr="http://simplemoleculargenetics.weebly.com/uploads/1/8/3/4/18345767/5269678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525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16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60302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48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-forums.com/gallery/xmedium_27_31_03_14_8_57_44.jpeg.pagespeed.ic.iPkVsi5_V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905500" cy="511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486400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mRNA			AUG   GUU  UUC  AGG  UAA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Amino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Acid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Sequence</a:t>
            </a:r>
            <a:r>
              <a:rPr lang="en-US" sz="2800" dirty="0" smtClean="0"/>
              <a:t>:	___________________________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73005"/>
            <a:ext cx="850231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Now complete questions 10 - 16 on your own!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Check your completed work at the SSS</a:t>
            </a:r>
          </a:p>
          <a:p>
            <a:pPr algn="ctr"/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6" name="Picture 2" descr="http://bioephemera.com/wp-content/uploads/2007/03/image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5943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4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648200" cy="66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399" y="0"/>
            <a:ext cx="441531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15622" y="849939"/>
            <a:ext cx="12468980" cy="5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46461668"/>
              </p:ext>
            </p:extLst>
          </p:nvPr>
        </p:nvGraphicFramePr>
        <p:xfrm>
          <a:off x="0" y="0"/>
          <a:ext cx="9171378" cy="6858000"/>
        </p:xfrm>
        <a:graphic>
          <a:graphicData uri="http://schemas.openxmlformats.org/presentationml/2006/ole">
            <p:oleObj spid="_x0000_s1051" name="Slide" r:id="rId3" imgW="4570460" imgH="3427390" progId="PowerPoint.Slide.12">
              <p:embed/>
            </p:oleObj>
          </a:graphicData>
        </a:graphic>
      </p:graphicFrame>
      <p:sp>
        <p:nvSpPr>
          <p:cNvPr id="6" name="Left Brace 5"/>
          <p:cNvSpPr/>
          <p:nvPr/>
        </p:nvSpPr>
        <p:spPr>
          <a:xfrm rot="10800000">
            <a:off x="6248400" y="3276600"/>
            <a:ext cx="1219200" cy="2362200"/>
          </a:xfrm>
          <a:prstGeom prst="leftBrac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1295400" y="1676400"/>
            <a:ext cx="1219200" cy="2286000"/>
          </a:xfrm>
          <a:prstGeom prst="leftBrace">
            <a:avLst>
              <a:gd name="adj1" fmla="val 8333"/>
              <a:gd name="adj2" fmla="val 50000"/>
            </a:avLst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Protein Synthesis: DNA </a:t>
            </a:r>
            <a:r>
              <a:rPr lang="en-US" sz="2400" b="1" dirty="0" smtClean="0">
                <a:solidFill>
                  <a:srgbClr val="7030A0"/>
                </a:solidFill>
                <a:sym typeface="Wingdings" pitchFamily="2" charset="2"/>
              </a:rPr>
              <a:t> mRNA  Protein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971800"/>
            <a:ext cx="1752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</a:t>
            </a:r>
            <a:r>
              <a:rPr lang="en-US" b="1" dirty="0" err="1" smtClean="0">
                <a:solidFill>
                  <a:srgbClr val="FFFF00"/>
                </a:solidFill>
              </a:rPr>
              <a:t>C</a:t>
            </a:r>
            <a:r>
              <a:rPr lang="en-US" dirty="0" err="1" smtClean="0"/>
              <a:t>ription</a:t>
            </a:r>
            <a:endParaRPr lang="en-US" dirty="0" smtClean="0"/>
          </a:p>
          <a:p>
            <a:pPr algn="ctr"/>
            <a:r>
              <a:rPr lang="en-US" dirty="0" smtClean="0"/>
              <a:t>DNA </a:t>
            </a:r>
            <a:r>
              <a:rPr lang="en-US" dirty="0" smtClean="0">
                <a:sym typeface="Wingdings" pitchFamily="2" charset="2"/>
              </a:rPr>
              <a:t> mRNA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10400" y="4572000"/>
            <a:ext cx="1981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Trans</a:t>
            </a:r>
            <a:r>
              <a:rPr lang="en-US" b="1" dirty="0" err="1" smtClean="0">
                <a:solidFill>
                  <a:srgbClr val="FFFF00"/>
                </a:solidFill>
              </a:rPr>
              <a:t>L</a:t>
            </a:r>
            <a:r>
              <a:rPr lang="en-US" dirty="0" err="1" smtClean="0"/>
              <a:t>ation</a:t>
            </a:r>
            <a:endParaRPr lang="en-US" dirty="0" smtClean="0"/>
          </a:p>
          <a:p>
            <a:pPr algn="ctr"/>
            <a:r>
              <a:rPr lang="en-US" dirty="0" smtClean="0"/>
              <a:t>mRNA </a:t>
            </a:r>
            <a:r>
              <a:rPr lang="en-US" dirty="0" smtClean="0">
                <a:sym typeface="Wingdings" pitchFamily="2" charset="2"/>
              </a:rPr>
              <a:t> Protein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228600"/>
            <a:ext cx="1676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NOTES!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87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he process of transcrip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28862"/>
            <a:ext cx="61722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Transcription or Translation?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1125071"/>
            <a:ext cx="7315200" cy="932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030A0"/>
                </a:solidFill>
              </a:rPr>
              <a:t>How can you tell?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3000" y="228600"/>
            <a:ext cx="3200400" cy="667871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1143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In the </a:t>
            </a:r>
            <a:r>
              <a:rPr lang="en-US" u="sng" dirty="0" smtClean="0"/>
              <a:t>nucleus</a:t>
            </a:r>
          </a:p>
          <a:p>
            <a:pPr>
              <a:buFontTx/>
              <a:buChar char="-"/>
            </a:pPr>
            <a:r>
              <a:rPr lang="en-US" dirty="0" smtClean="0"/>
              <a:t>Shows </a:t>
            </a:r>
            <a:r>
              <a:rPr lang="en-US" u="sng" dirty="0" smtClean="0"/>
              <a:t>DNA</a:t>
            </a:r>
          </a:p>
          <a:p>
            <a:pPr>
              <a:buFontTx/>
              <a:buChar char="-"/>
            </a:pPr>
            <a:r>
              <a:rPr lang="en-US" dirty="0" smtClean="0"/>
              <a:t> see </a:t>
            </a:r>
            <a:r>
              <a:rPr lang="en-US" u="sng" dirty="0" smtClean="0"/>
              <a:t>mRNA</a:t>
            </a:r>
            <a:r>
              <a:rPr lang="en-US" dirty="0" smtClean="0"/>
              <a:t> </a:t>
            </a:r>
            <a:r>
              <a:rPr lang="en-US" u="sng" dirty="0" smtClean="0"/>
              <a:t>leaving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Transcription or Translation?</a:t>
            </a:r>
          </a:p>
        </p:txBody>
      </p:sp>
      <p:pic>
        <p:nvPicPr>
          <p:cNvPr id="6147" name="Picture 4" descr="translation_lettere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14488"/>
            <a:ext cx="7010400" cy="5167312"/>
          </a:xfrm>
          <a:noFill/>
        </p:spPr>
      </p:pic>
      <p:sp>
        <p:nvSpPr>
          <p:cNvPr id="2" name="Rectangle 1"/>
          <p:cNvSpPr/>
          <p:nvPr/>
        </p:nvSpPr>
        <p:spPr>
          <a:xfrm>
            <a:off x="1066800" y="838200"/>
            <a:ext cx="7315200" cy="72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030A0"/>
                </a:solidFill>
              </a:rPr>
              <a:t>How can you tell?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74756"/>
            <a:ext cx="2895600" cy="667871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914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See a </a:t>
            </a:r>
            <a:r>
              <a:rPr lang="en-US" b="1" u="sng" dirty="0" smtClean="0"/>
              <a:t>ribosome</a:t>
            </a:r>
          </a:p>
          <a:p>
            <a:pPr>
              <a:buFontTx/>
              <a:buChar char="-"/>
            </a:pPr>
            <a:r>
              <a:rPr lang="en-US" dirty="0" smtClean="0"/>
              <a:t> no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Transcription or Translation?</a:t>
            </a:r>
          </a:p>
        </p:txBody>
      </p:sp>
      <p:pic>
        <p:nvPicPr>
          <p:cNvPr id="7171" name="Picture 4" descr="translatio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716087"/>
            <a:ext cx="6172200" cy="5010626"/>
          </a:xfrm>
          <a:noFill/>
        </p:spPr>
      </p:pic>
      <p:sp>
        <p:nvSpPr>
          <p:cNvPr id="4" name="Rectangle 3"/>
          <p:cNvSpPr/>
          <p:nvPr/>
        </p:nvSpPr>
        <p:spPr>
          <a:xfrm>
            <a:off x="914400" y="786484"/>
            <a:ext cx="7315200" cy="72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030A0"/>
                </a:solidFill>
              </a:rPr>
              <a:t>How can you tell?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76200"/>
            <a:ext cx="2971800" cy="667871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838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See a </a:t>
            </a:r>
            <a:r>
              <a:rPr lang="en-US" b="1" u="sng" dirty="0" smtClean="0"/>
              <a:t>ribosome</a:t>
            </a:r>
          </a:p>
          <a:p>
            <a:pPr>
              <a:buFontTx/>
              <a:buChar char="-"/>
            </a:pPr>
            <a:r>
              <a:rPr lang="en-US" dirty="0" smtClean="0"/>
              <a:t> no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Transcription or Translation?</a:t>
            </a:r>
          </a:p>
        </p:txBody>
      </p:sp>
      <p:pic>
        <p:nvPicPr>
          <p:cNvPr id="8195" name="il_fi" descr="33n35_q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828800"/>
            <a:ext cx="7772400" cy="4886325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066800" y="820271"/>
            <a:ext cx="7315200" cy="932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030A0"/>
                </a:solidFill>
              </a:rPr>
              <a:t>How can you tell?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6878" y="8964"/>
            <a:ext cx="3075122" cy="667871"/>
          </a:xfrm>
          <a:prstGeom prst="round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52800" y="9538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See a </a:t>
            </a:r>
            <a:r>
              <a:rPr lang="en-US" b="1" u="sng" dirty="0" smtClean="0"/>
              <a:t>ribosome</a:t>
            </a:r>
          </a:p>
          <a:p>
            <a:pPr>
              <a:buFontTx/>
              <a:buChar char="-"/>
            </a:pPr>
            <a:r>
              <a:rPr lang="en-US" dirty="0" smtClean="0"/>
              <a:t> no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What is this process???</a:t>
            </a:r>
          </a:p>
        </p:txBody>
      </p:sp>
      <p:pic>
        <p:nvPicPr>
          <p:cNvPr id="9219" name="Picture 6" descr="297px-DNA_replication_sp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143000"/>
            <a:ext cx="260032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2819400"/>
            <a:ext cx="4572000" cy="2209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7030A0"/>
                </a:solidFill>
              </a:rPr>
              <a:t>How can you tell?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6710" y="1627257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DNA Replication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52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Only DNA is shown</a:t>
            </a:r>
          </a:p>
          <a:p>
            <a:pPr>
              <a:buFontTx/>
              <a:buChar char="-"/>
            </a:pPr>
            <a:r>
              <a:rPr lang="en-US" dirty="0" smtClean="0"/>
              <a:t> 2 identical strands of DNA </a:t>
            </a:r>
          </a:p>
          <a:p>
            <a:r>
              <a:rPr lang="en-US" dirty="0" smtClean="0"/>
              <a:t>	(semi-conservative replication) </a:t>
            </a:r>
          </a:p>
          <a:p>
            <a:pPr>
              <a:buFontTx/>
              <a:buChar char="-"/>
            </a:pPr>
            <a:r>
              <a:rPr lang="en-US" dirty="0" smtClean="0"/>
              <a:t> no RNA (thymine only!)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503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POGIL Time!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Groups of 4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Roles: MANAGER, READER, RECORDER, REPORTER (list names/roles on sticky notes)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will </a:t>
            </a:r>
            <a:r>
              <a:rPr lang="en-US" dirty="0" smtClean="0">
                <a:solidFill>
                  <a:srgbClr val="FFFF00"/>
                </a:solidFill>
              </a:rPr>
              <a:t>PAUSE at #8 </a:t>
            </a:r>
            <a:r>
              <a:rPr lang="en-US" dirty="0" smtClean="0">
                <a:solidFill>
                  <a:schemeClr val="bg1"/>
                </a:solidFill>
              </a:rPr>
              <a:t>(model 1 key question)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7782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Let’s hear from a few of our </a:t>
            </a:r>
            <a:r>
              <a:rPr lang="en-US" dirty="0" smtClean="0">
                <a:solidFill>
                  <a:srgbClr val="FFFF00"/>
                </a:solidFill>
              </a:rPr>
              <a:t>REPORTERS: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CONTINUE WORKING THROUGH THE END OF THE POGIL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Recall, mutations are </a:t>
            </a:r>
            <a:r>
              <a:rPr lang="en-US" dirty="0" smtClean="0">
                <a:solidFill>
                  <a:srgbClr val="FFFF00"/>
                </a:solidFill>
              </a:rPr>
              <a:t>ERRORS</a:t>
            </a:r>
            <a:r>
              <a:rPr lang="en-US" dirty="0" smtClean="0"/>
              <a:t> in DNA.</a:t>
            </a:r>
          </a:p>
          <a:p>
            <a:r>
              <a:rPr lang="en-US" dirty="0" smtClean="0"/>
              <a:t>They can occur during </a:t>
            </a:r>
            <a:r>
              <a:rPr lang="en-US" b="1" dirty="0" smtClean="0"/>
              <a:t>DNA Replication </a:t>
            </a:r>
            <a:r>
              <a:rPr lang="en-US" dirty="0" smtClean="0"/>
              <a:t>(Interphase) </a:t>
            </a:r>
            <a:r>
              <a:rPr lang="en-US" i="1" dirty="0" smtClean="0"/>
              <a:t>OR </a:t>
            </a:r>
            <a:r>
              <a:rPr lang="en-US" dirty="0"/>
              <a:t>during </a:t>
            </a:r>
            <a:r>
              <a:rPr lang="en-US" b="1" dirty="0"/>
              <a:t>cell </a:t>
            </a:r>
            <a:r>
              <a:rPr lang="en-US" b="1" dirty="0" smtClean="0"/>
              <a:t>division </a:t>
            </a:r>
            <a:r>
              <a:rPr lang="en-US" i="1" dirty="0"/>
              <a:t>OR</a:t>
            </a:r>
            <a:r>
              <a:rPr lang="en-US" dirty="0" smtClean="0"/>
              <a:t> during </a:t>
            </a:r>
            <a:r>
              <a:rPr lang="en-US" b="1" dirty="0" smtClean="0"/>
              <a:t>protein synthesis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0386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Amoeba Sisters: </a:t>
            </a:r>
            <a:r>
              <a:rPr lang="en-US" sz="2400" dirty="0" smtClean="0">
                <a:solidFill>
                  <a:srgbClr val="FFFF00"/>
                </a:solidFill>
              </a:rPr>
              <a:t>“</a:t>
            </a:r>
            <a:r>
              <a:rPr lang="en-US" sz="2400" i="1" dirty="0" smtClean="0">
                <a:solidFill>
                  <a:srgbClr val="FFFF00"/>
                </a:solidFill>
              </a:rPr>
              <a:t>Mutations</a:t>
            </a:r>
            <a:r>
              <a:rPr lang="en-US" sz="2400" i="1" dirty="0" smtClean="0">
                <a:solidFill>
                  <a:srgbClr val="FFFF00"/>
                </a:solidFill>
              </a:rPr>
              <a:t>: the Potential Power of a Small </a:t>
            </a:r>
            <a:r>
              <a:rPr lang="en-US" sz="2400" i="1" dirty="0" smtClean="0">
                <a:solidFill>
                  <a:srgbClr val="FFFF00"/>
                </a:solidFill>
              </a:rPr>
              <a:t>Change”</a:t>
            </a:r>
            <a:endParaRPr lang="en-US" sz="2400" i="1" dirty="0" smtClean="0">
              <a:solidFill>
                <a:srgbClr val="FFFF00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Fill in your viewing sheet while you watch. We will go over the questions afterwards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2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1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76200"/>
            <a:ext cx="480637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6100" y="116542"/>
            <a:ext cx="5491800" cy="66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0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4102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 DNA: 	GGA 	C</a:t>
            </a:r>
            <a:r>
              <a:rPr lang="en-US" dirty="0" smtClean="0">
                <a:solidFill>
                  <a:srgbClr val="FFFF00"/>
                </a:solidFill>
              </a:rPr>
              <a:t>A</a:t>
            </a:r>
            <a:r>
              <a:rPr lang="en-US" dirty="0" smtClean="0"/>
              <a:t>C  	CTC</a:t>
            </a:r>
          </a:p>
          <a:p>
            <a:r>
              <a:rPr lang="en-US" dirty="0" smtClean="0"/>
              <a:t>	mRNA: 	CCU 	G</a:t>
            </a:r>
            <a:r>
              <a:rPr lang="en-US" dirty="0" smtClean="0">
                <a:solidFill>
                  <a:srgbClr val="FFFF00"/>
                </a:solidFill>
              </a:rPr>
              <a:t>U</a:t>
            </a:r>
            <a:r>
              <a:rPr lang="en-US" dirty="0" smtClean="0"/>
              <a:t>G 	GAG</a:t>
            </a:r>
          </a:p>
          <a:p>
            <a:r>
              <a:rPr lang="en-US" dirty="0" smtClean="0"/>
              <a:t>      Amino Acids:      </a:t>
            </a:r>
            <a:r>
              <a:rPr lang="en-US" dirty="0" err="1" smtClean="0"/>
              <a:t>Proline</a:t>
            </a:r>
            <a:r>
              <a:rPr lang="en-US" dirty="0" smtClean="0"/>
              <a:t>   	</a:t>
            </a:r>
            <a:r>
              <a:rPr lang="en-US" dirty="0" smtClean="0">
                <a:solidFill>
                  <a:srgbClr val="FFFF00"/>
                </a:solidFill>
              </a:rPr>
              <a:t>Valine	</a:t>
            </a:r>
            <a:r>
              <a:rPr lang="en-US" dirty="0" smtClean="0"/>
              <a:t>Glutamic Acid</a:t>
            </a:r>
            <a:endParaRPr lang="en-US" dirty="0"/>
          </a:p>
        </p:txBody>
      </p:sp>
      <p:pic>
        <p:nvPicPr>
          <p:cNvPr id="5" name="Picture 4" descr="http://simplemoleculargenetics.weebly.com/uploads/1/8/3/4/18345767/5269678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"/>
            <a:ext cx="525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6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6950" y="65777"/>
            <a:ext cx="5390100" cy="672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89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Original DNA Sequence:</a:t>
            </a:r>
          </a:p>
          <a:p>
            <a:pPr marL="0" indent="0">
              <a:buNone/>
            </a:pPr>
            <a:r>
              <a:rPr lang="en-US" dirty="0" smtClean="0"/>
              <a:t>				TACACCTTGGCGACGACT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mRNA sequence		____________________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Amino Acid Sequence: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 ____________________</a:t>
            </a: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81000" y="2209800"/>
            <a:ext cx="838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55700" y="23622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Transcription!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" y="3886200"/>
            <a:ext cx="838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400" y="40767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Translation!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715000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Use the Codon Chart!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7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63" y="-137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Mutations Worksheet – Try one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Mutated DNA Sequence #1:</a:t>
            </a:r>
          </a:p>
          <a:p>
            <a:pPr marL="0" indent="0">
              <a:buNone/>
            </a:pPr>
            <a:r>
              <a:rPr lang="en-US" dirty="0" smtClean="0"/>
              <a:t>				TACATCTTGGCGACGACT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mRNA sequence		____________________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Amino Acid Sequence: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/>
              <a:t> ____________________</a:t>
            </a: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92663" y="1629358"/>
            <a:ext cx="838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30863" y="182880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Transcription!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0763" y="3467100"/>
            <a:ext cx="8382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4643" y="3648658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Translation!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0763" y="5304842"/>
            <a:ext cx="3429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Use the Codon Chart!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4" y="615471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Will there likely be effects? (on the protein) _____ What kind of mutation is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19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1816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mRNA			AUG UAG AAC CGC UGC UGA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Amino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Acid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Sequence</a:t>
            </a:r>
            <a:r>
              <a:rPr lang="en-US" sz="2800" dirty="0" smtClean="0"/>
              <a:t>:	___________________________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Will there likely be effects?	What kind of mutation?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pic>
        <p:nvPicPr>
          <p:cNvPr id="2050" name="Picture 2" descr="http://bioephemera.com/wp-content/uploads/2007/03/image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943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12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Protein Synthesis Activity!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  <a:latin typeface="Kristen ITC" pitchFamily="66" charset="0"/>
              </a:rPr>
              <a:t>An Analysis of Alien DNA</a:t>
            </a:r>
            <a:endParaRPr lang="en-US" sz="4000" dirty="0">
              <a:solidFill>
                <a:srgbClr val="FFC000"/>
              </a:solidFill>
              <a:latin typeface="Kristen ITC" pitchFamily="66" charset="0"/>
            </a:endParaRPr>
          </a:p>
        </p:txBody>
      </p:sp>
      <p:pic>
        <p:nvPicPr>
          <p:cNvPr id="4" name="Picture 3" descr="http://www.ndesign-studio.com/images/resources/cliparts/alien-head-blue-zoom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352800" y="2743200"/>
            <a:ext cx="256307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428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PROTEIN SYNTHESIS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TRANSCRIPTION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1026" name="Picture 2" descr="https://encrypted-tbn2.gstatic.com/images?q=tbn:ANd9GcQi07-1q67S_2CY5GrrDzk2JSLmLEfEueHq9Gaxuh2hznC5Sx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95600"/>
            <a:ext cx="6642957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Intro. to Protein Synthesis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Watch the following 2 </a:t>
            </a:r>
            <a:r>
              <a:rPr lang="en-US" dirty="0" smtClean="0">
                <a:solidFill>
                  <a:schemeClr val="bg1"/>
                </a:solidFill>
              </a:rPr>
              <a:t>Amoeba </a:t>
            </a:r>
            <a:r>
              <a:rPr lang="en-US" dirty="0" smtClean="0">
                <a:solidFill>
                  <a:schemeClr val="bg1"/>
                </a:solidFill>
              </a:rPr>
              <a:t>Sisters </a:t>
            </a:r>
            <a:r>
              <a:rPr lang="en-US" dirty="0" smtClean="0">
                <a:solidFill>
                  <a:schemeClr val="bg1"/>
                </a:solidFill>
              </a:rPr>
              <a:t>Videos and complete the handouts. 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“Why RNA is Just as Cool as DNA”</a:t>
            </a:r>
            <a:r>
              <a:rPr lang="en-US" dirty="0" smtClean="0">
                <a:solidFill>
                  <a:schemeClr val="bg1"/>
                </a:solidFill>
              </a:rPr>
              <a:t> (4:43)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“Protein </a:t>
            </a:r>
            <a:r>
              <a:rPr lang="en-US" dirty="0" smtClean="0">
                <a:solidFill>
                  <a:srgbClr val="FFFF00"/>
                </a:solidFill>
              </a:rPr>
              <a:t>Synthesis and the Lean, Mean Ribosome Machines</a:t>
            </a:r>
            <a:r>
              <a:rPr lang="en-US" dirty="0" smtClean="0">
                <a:solidFill>
                  <a:srgbClr val="FFFF00"/>
                </a:solidFill>
              </a:rPr>
              <a:t>” </a:t>
            </a:r>
            <a:r>
              <a:rPr lang="en-US" dirty="0" smtClean="0">
                <a:solidFill>
                  <a:schemeClr val="bg1"/>
                </a:solidFill>
              </a:rPr>
              <a:t>(7:08)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4" descr="chfa_04_img077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0"/>
            <a:ext cx="8991600" cy="5029200"/>
          </a:xfrm>
          <a:noFill/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27051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latin typeface="Century Gothic" pitchFamily="34" charset="0"/>
              </a:rPr>
              <a:t>Step 1 = TRANSCRIPTION</a:t>
            </a:r>
          </a:p>
          <a:p>
            <a:pPr algn="ctr"/>
            <a:r>
              <a:rPr lang="en-US" sz="1600" dirty="0" smtClean="0">
                <a:latin typeface="Century Gothic" pitchFamily="34" charset="0"/>
              </a:rPr>
              <a:t>DNA </a:t>
            </a:r>
            <a:r>
              <a:rPr lang="en-US" sz="1600" dirty="0" smtClean="0">
                <a:latin typeface="Century Gothic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Century Gothic" pitchFamily="34" charset="0"/>
              </a:rPr>
              <a:t> mRNA</a:t>
            </a:r>
            <a:endParaRPr lang="en-US" sz="1600" dirty="0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486400" y="5105400"/>
            <a:ext cx="32004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latin typeface="Century Gothic" pitchFamily="34" charset="0"/>
              </a:rPr>
              <a:t>Step 2 = TRANSLATION</a:t>
            </a:r>
          </a:p>
          <a:p>
            <a:pPr algn="ctr"/>
            <a:r>
              <a:rPr lang="en-US" sz="1600" dirty="0" smtClean="0">
                <a:latin typeface="Century Gothic" pitchFamily="34" charset="0"/>
              </a:rPr>
              <a:t>mRNA </a:t>
            </a:r>
            <a:r>
              <a:rPr lang="en-US" sz="1600" dirty="0" smtClean="0">
                <a:latin typeface="Century Gothic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Century Gothic" pitchFamily="34" charset="0"/>
              </a:rPr>
              <a:t> DNA</a:t>
            </a:r>
            <a:endParaRPr lang="en-US" sz="1600" dirty="0"/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3124200" y="60960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Not on your sheet!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/>
              <a:t>Step 1: Transcription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562600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400" dirty="0" smtClean="0"/>
              <a:t>Process of creating mRNA from a DNA template(pattern) </a:t>
            </a:r>
            <a:r>
              <a:rPr lang="en-US" sz="2400" dirty="0" smtClean="0">
                <a:solidFill>
                  <a:srgbClr val="92D050"/>
                </a:solidFill>
              </a:rPr>
              <a:t>[DNA </a:t>
            </a:r>
            <a:r>
              <a:rPr lang="en-US" sz="2400" dirty="0" smtClean="0">
                <a:solidFill>
                  <a:srgbClr val="92D050"/>
                </a:solidFill>
                <a:sym typeface="Wingdings" pitchFamily="2" charset="2"/>
              </a:rPr>
              <a:t> mRNA]</a:t>
            </a:r>
            <a:endParaRPr lang="en-US" sz="2400" dirty="0" smtClean="0">
              <a:solidFill>
                <a:srgbClr val="92D050"/>
              </a:solidFill>
            </a:endParaRPr>
          </a:p>
          <a:p>
            <a:pPr eaLnBrk="1" hangingPunct="1"/>
            <a:r>
              <a:rPr lang="en-US" sz="2400" dirty="0" smtClean="0"/>
              <a:t>Takes place in the </a:t>
            </a:r>
            <a:r>
              <a:rPr lang="en-US" sz="2400" u="sng" dirty="0" smtClean="0">
                <a:solidFill>
                  <a:srgbClr val="FFFF00"/>
                </a:solidFill>
              </a:rPr>
              <a:t>nucleus</a:t>
            </a:r>
          </a:p>
          <a:p>
            <a:pPr eaLnBrk="1" hangingPunct="1"/>
            <a:endParaRPr lang="en-US" sz="2400" u="sng" dirty="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400" u="sng" dirty="0" smtClean="0"/>
          </a:p>
          <a:p>
            <a:pPr eaLnBrk="1" hangingPunct="1">
              <a:buFontTx/>
              <a:buNone/>
            </a:pPr>
            <a:r>
              <a:rPr lang="en-US" sz="2800" u="sng" dirty="0" smtClean="0">
                <a:solidFill>
                  <a:srgbClr val="FFCC00"/>
                </a:solidFill>
              </a:rPr>
              <a:t>TRANSCRIPTION PROCESS</a:t>
            </a:r>
            <a:r>
              <a:rPr lang="en-US" sz="2800" dirty="0" smtClean="0"/>
              <a:t>:</a:t>
            </a:r>
          </a:p>
          <a:p>
            <a:pPr eaLnBrk="1" hangingPunct="1">
              <a:buNone/>
            </a:pPr>
            <a:r>
              <a:rPr lang="en-US" sz="2800" dirty="0" smtClean="0"/>
              <a:t>1</a:t>
            </a:r>
            <a:r>
              <a:rPr lang="en-US" sz="2400" dirty="0" smtClean="0"/>
              <a:t>.  </a:t>
            </a:r>
            <a:r>
              <a:rPr lang="en-US" sz="2400" dirty="0" smtClean="0">
                <a:solidFill>
                  <a:srgbClr val="FFFF00"/>
                </a:solidFill>
              </a:rPr>
              <a:t>Enzymes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FF00"/>
                </a:solidFill>
              </a:rPr>
              <a:t>unzip</a:t>
            </a:r>
            <a:r>
              <a:rPr lang="en-US" sz="2400" dirty="0" smtClean="0"/>
              <a:t> the </a:t>
            </a:r>
            <a:r>
              <a:rPr lang="en-US" sz="2400" dirty="0">
                <a:solidFill>
                  <a:srgbClr val="FFFF00"/>
                </a:solidFill>
              </a:rPr>
              <a:t>DNA</a:t>
            </a:r>
            <a:r>
              <a:rPr lang="en-US" sz="2400" dirty="0" smtClean="0"/>
              <a:t> molecule</a:t>
            </a:r>
          </a:p>
          <a:p>
            <a:pPr marL="457200" indent="-457200" eaLnBrk="1" hangingPunct="1">
              <a:buAutoNum type="arabicPeriod" startAt="2"/>
            </a:pPr>
            <a:r>
              <a:rPr lang="en-US" sz="2400" dirty="0" smtClean="0"/>
              <a:t>Free </a:t>
            </a:r>
            <a:r>
              <a:rPr lang="en-US" sz="2400" dirty="0">
                <a:solidFill>
                  <a:srgbClr val="FFFF00"/>
                </a:solidFill>
              </a:rPr>
              <a:t>RNA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FF00"/>
                </a:solidFill>
              </a:rPr>
              <a:t>nucleotides</a:t>
            </a:r>
            <a:r>
              <a:rPr lang="en-US" sz="2400" dirty="0" smtClean="0"/>
              <a:t> pair with matching DNA nucleotides</a:t>
            </a:r>
          </a:p>
          <a:p>
            <a:r>
              <a:rPr lang="en-US" sz="2600" dirty="0"/>
              <a:t>C pairs with </a:t>
            </a:r>
            <a:r>
              <a:rPr lang="en-US" sz="2600" b="1" dirty="0">
                <a:solidFill>
                  <a:srgbClr val="92D050"/>
                </a:solidFill>
              </a:rPr>
              <a:t>G</a:t>
            </a:r>
            <a:r>
              <a:rPr lang="en-US" sz="2600" dirty="0"/>
              <a:t>		T pairs with </a:t>
            </a:r>
            <a:r>
              <a:rPr lang="en-US" sz="2600" b="1" dirty="0" smtClean="0">
                <a:solidFill>
                  <a:srgbClr val="92D050"/>
                </a:solidFill>
              </a:rPr>
              <a:t>A</a:t>
            </a:r>
            <a:endParaRPr lang="en-US" sz="2600" b="1" dirty="0">
              <a:solidFill>
                <a:srgbClr val="92D050"/>
              </a:solidFill>
            </a:endParaRPr>
          </a:p>
          <a:p>
            <a:r>
              <a:rPr lang="en-US" sz="2600" dirty="0"/>
              <a:t>G pairs with </a:t>
            </a:r>
            <a:r>
              <a:rPr lang="en-US" sz="2600" b="1" dirty="0" smtClean="0">
                <a:solidFill>
                  <a:srgbClr val="92D050"/>
                </a:solidFill>
              </a:rPr>
              <a:t>C</a:t>
            </a:r>
            <a:r>
              <a:rPr lang="en-US" sz="2600" dirty="0"/>
              <a:t>		A pairs with </a:t>
            </a:r>
            <a:r>
              <a:rPr lang="en-US" sz="2600" b="1" dirty="0" smtClean="0">
                <a:solidFill>
                  <a:srgbClr val="F4A6E0"/>
                </a:solidFill>
              </a:rPr>
              <a:t>U</a:t>
            </a:r>
            <a:endParaRPr lang="en-US" sz="2600" b="1" dirty="0">
              <a:solidFill>
                <a:srgbClr val="F4A6E0"/>
              </a:solidFill>
            </a:endParaRPr>
          </a:p>
          <a:p>
            <a:pPr marL="857250" lvl="1" indent="-457200">
              <a:buAutoNum type="arabicPeriod" startAt="2"/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400" dirty="0" smtClean="0"/>
              <a:t>3.  When </a:t>
            </a:r>
            <a:r>
              <a:rPr lang="en-US" sz="2400" dirty="0">
                <a:solidFill>
                  <a:srgbClr val="FFFF00"/>
                </a:solidFill>
              </a:rPr>
              <a:t>base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FF00"/>
                </a:solidFill>
              </a:rPr>
              <a:t>pairing</a:t>
            </a:r>
            <a:r>
              <a:rPr lang="en-US" sz="2400" dirty="0" smtClean="0"/>
              <a:t> is complete, the </a:t>
            </a:r>
            <a:r>
              <a:rPr lang="en-US" sz="2400" dirty="0">
                <a:solidFill>
                  <a:srgbClr val="FFFF00"/>
                </a:solidFill>
              </a:rPr>
              <a:t>mRNA</a:t>
            </a:r>
            <a:r>
              <a:rPr lang="en-US" sz="2400" dirty="0" smtClean="0"/>
              <a:t> molecule breaks away and DNA reforms.</a:t>
            </a:r>
          </a:p>
          <a:p>
            <a:pPr eaLnBrk="1" hangingPunct="1">
              <a:buNone/>
            </a:pPr>
            <a:r>
              <a:rPr lang="en-US" sz="2400" dirty="0" smtClean="0"/>
              <a:t>4.  The </a:t>
            </a:r>
            <a:r>
              <a:rPr lang="en-US" sz="2500" dirty="0">
                <a:solidFill>
                  <a:srgbClr val="FFFF00"/>
                </a:solidFill>
              </a:rPr>
              <a:t>mRNA</a:t>
            </a:r>
            <a:r>
              <a:rPr lang="en-US" sz="2400" dirty="0" smtClean="0"/>
              <a:t> </a:t>
            </a:r>
            <a:r>
              <a:rPr lang="en-US" sz="2500" dirty="0"/>
              <a:t>leaves</a:t>
            </a:r>
            <a:r>
              <a:rPr lang="en-US" sz="2400" dirty="0" smtClean="0"/>
              <a:t> the nucleus and enters the </a:t>
            </a:r>
            <a:r>
              <a:rPr lang="en-US" sz="2400" dirty="0">
                <a:solidFill>
                  <a:srgbClr val="FFFF00"/>
                </a:solidFill>
              </a:rPr>
              <a:t>cytoplasm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20484" name="Picture 12" descr="j02811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72200" y="1600200"/>
            <a:ext cx="2667000" cy="2516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819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819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RNA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 u="sng" dirty="0" smtClean="0"/>
              <a:t>Function:</a:t>
            </a:r>
            <a:endParaRPr lang="en-US" sz="2800" u="sng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None/>
            </a:pPr>
            <a:r>
              <a:rPr lang="en-US" sz="2800" dirty="0" smtClean="0">
                <a:sym typeface="Wingdings" pitchFamily="2" charset="2"/>
              </a:rPr>
              <a:t> 	Decodes information from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DNA</a:t>
            </a:r>
            <a:r>
              <a:rPr lang="en-US" sz="2800" dirty="0" smtClean="0">
                <a:sym typeface="Wingdings" pitchFamily="2" charset="2"/>
              </a:rPr>
              <a:t>, then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transports</a:t>
            </a:r>
            <a:r>
              <a:rPr lang="en-US" sz="2800" dirty="0" smtClean="0">
                <a:sym typeface="Wingdings" pitchFamily="2" charset="2"/>
              </a:rPr>
              <a:t> the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message</a:t>
            </a:r>
            <a:r>
              <a:rPr lang="en-US" sz="2800" dirty="0" smtClean="0">
                <a:sym typeface="Wingdings" pitchFamily="2" charset="2"/>
              </a:rPr>
              <a:t> (code) to the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ribosome</a:t>
            </a:r>
            <a:r>
              <a:rPr lang="en-US" sz="2800" dirty="0" smtClean="0">
                <a:sym typeface="Wingdings" pitchFamily="2" charset="2"/>
              </a:rPr>
              <a:t> for </a:t>
            </a:r>
            <a:r>
              <a:rPr lang="en-US" sz="2800" dirty="0">
                <a:solidFill>
                  <a:srgbClr val="FFFF00"/>
                </a:solidFill>
                <a:sym typeface="Wingdings" pitchFamily="2" charset="2"/>
              </a:rPr>
              <a:t>protein</a:t>
            </a:r>
            <a:r>
              <a:rPr lang="en-US" sz="2800" dirty="0" smtClean="0">
                <a:sym typeface="Wingdings" pitchFamily="2" charset="2"/>
              </a:rPr>
              <a:t> assembly.  </a:t>
            </a:r>
          </a:p>
          <a:p>
            <a:pPr marL="609600" indent="-609600" eaLnBrk="1" hangingPunct="1"/>
            <a:endParaRPr lang="en-US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Differences in DNA and RNA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4400" b="1" u="sng" dirty="0" smtClean="0"/>
              <a:t>DNA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dirty="0" smtClean="0">
                <a:solidFill>
                  <a:srgbClr val="92D050"/>
                </a:solidFill>
              </a:rPr>
              <a:t>Double</a:t>
            </a:r>
            <a:r>
              <a:rPr lang="en-US" sz="3200" dirty="0" smtClean="0"/>
              <a:t> stranded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dirty="0" err="1" smtClean="0"/>
              <a:t>Deoxyrib</a:t>
            </a:r>
            <a:r>
              <a:rPr lang="en-US" sz="3200" i="1" dirty="0" err="1" smtClean="0">
                <a:solidFill>
                  <a:srgbClr val="92D050"/>
                </a:solidFill>
              </a:rPr>
              <a:t>ose</a:t>
            </a:r>
            <a:r>
              <a:rPr lang="en-US" sz="3200" dirty="0" smtClean="0"/>
              <a:t> sugar 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dirty="0" smtClean="0"/>
              <a:t>Contains </a:t>
            </a:r>
            <a:r>
              <a:rPr lang="en-US" sz="3200" dirty="0">
                <a:solidFill>
                  <a:srgbClr val="92D050"/>
                </a:solidFill>
              </a:rPr>
              <a:t>Thymine</a:t>
            </a:r>
            <a:r>
              <a:rPr lang="en-US" sz="3200" dirty="0" smtClean="0"/>
              <a:t> as a nitrogen base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4400" b="1" u="sng" dirty="0" smtClean="0"/>
              <a:t>RNA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dirty="0" smtClean="0">
                <a:solidFill>
                  <a:srgbClr val="92D050"/>
                </a:solidFill>
              </a:rPr>
              <a:t>Single</a:t>
            </a:r>
            <a:r>
              <a:rPr lang="en-US" sz="3200" dirty="0" smtClean="0"/>
              <a:t> stranded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dirty="0" smtClean="0"/>
              <a:t>Rib</a:t>
            </a:r>
            <a:r>
              <a:rPr lang="en-US" sz="3200" i="1" dirty="0">
                <a:solidFill>
                  <a:srgbClr val="92D050"/>
                </a:solidFill>
              </a:rPr>
              <a:t>ose</a:t>
            </a:r>
            <a:r>
              <a:rPr lang="en-US" sz="3200" dirty="0" smtClean="0"/>
              <a:t> sugar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n-US" sz="3200" dirty="0" smtClean="0"/>
              <a:t>Contains </a:t>
            </a:r>
            <a:r>
              <a:rPr lang="en-US" sz="3200" dirty="0" err="1" smtClean="0">
                <a:solidFill>
                  <a:srgbClr val="92D050"/>
                </a:solidFill>
              </a:rPr>
              <a:t>Uracil</a:t>
            </a:r>
            <a:r>
              <a:rPr lang="en-US" sz="3200" dirty="0" smtClean="0"/>
              <a:t> as a Nitrogen base in place of Thymine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7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build="p"/>
      <p:bldP spid="7782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639</Words>
  <Application>Microsoft Office PowerPoint</Application>
  <PresentationFormat>On-screen Show (4:3)</PresentationFormat>
  <Paragraphs>177</Paragraphs>
  <Slides>36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Slide</vt:lpstr>
      <vt:lpstr>Notes: Nucleic Acids Continued </vt:lpstr>
      <vt:lpstr>Slide 2</vt:lpstr>
      <vt:lpstr>Slide 3</vt:lpstr>
      <vt:lpstr>PROTEIN SYNTHESIS</vt:lpstr>
      <vt:lpstr>Intro. to Protein Synthesis</vt:lpstr>
      <vt:lpstr>Slide 6</vt:lpstr>
      <vt:lpstr>Step 1: Transcription</vt:lpstr>
      <vt:lpstr>RNA</vt:lpstr>
      <vt:lpstr>Differences in DNA and RNA</vt:lpstr>
      <vt:lpstr>Types of RNA</vt:lpstr>
      <vt:lpstr>Essential Questions WHITE BOARD!</vt:lpstr>
      <vt:lpstr>Translation </vt:lpstr>
      <vt:lpstr>Protein Synthesis SUMMARY</vt:lpstr>
      <vt:lpstr>Essential Questions WHITE BOARD!</vt:lpstr>
      <vt:lpstr>Transcription &amp; Translation Practice</vt:lpstr>
      <vt:lpstr>Slide 16</vt:lpstr>
      <vt:lpstr>Slide 17</vt:lpstr>
      <vt:lpstr>Slide 18</vt:lpstr>
      <vt:lpstr>Slide 19</vt:lpstr>
      <vt:lpstr>Slide 20</vt:lpstr>
      <vt:lpstr>Transcription or Translation?</vt:lpstr>
      <vt:lpstr>Transcription or Translation?</vt:lpstr>
      <vt:lpstr>Transcription or Translation?</vt:lpstr>
      <vt:lpstr>Transcription or Translation?</vt:lpstr>
      <vt:lpstr>What is this process???</vt:lpstr>
      <vt:lpstr>Slide 26</vt:lpstr>
      <vt:lpstr>POGIL Time!</vt:lpstr>
      <vt:lpstr>Let’s hear from a few of our REPORTERS:</vt:lpstr>
      <vt:lpstr>MUTATIONS</vt:lpstr>
      <vt:lpstr>Slide 30</vt:lpstr>
      <vt:lpstr>Slide 31</vt:lpstr>
      <vt:lpstr>Slide 32</vt:lpstr>
      <vt:lpstr>Mutations Worksheet</vt:lpstr>
      <vt:lpstr>Mutations Worksheet – Try one More</vt:lpstr>
      <vt:lpstr>Slide 35</vt:lpstr>
      <vt:lpstr>Protein Synthesis Activity!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Computer</dc:creator>
  <cp:lastModifiedBy>Computer</cp:lastModifiedBy>
  <cp:revision>44</cp:revision>
  <cp:lastPrinted>2016-03-10T11:48:13Z</cp:lastPrinted>
  <dcterms:created xsi:type="dcterms:W3CDTF">2015-10-10T22:32:14Z</dcterms:created>
  <dcterms:modified xsi:type="dcterms:W3CDTF">2016-07-05T20:50:03Z</dcterms:modified>
</cp:coreProperties>
</file>