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7017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4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792F-48C3-4D79-B6E6-3B0A94F41710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2891-B561-4DAD-84DC-113120C14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Unit 3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TYPES OF ANAEROBIC RESPIRATION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524000"/>
          <a:ext cx="8458200" cy="5029199"/>
        </p:xfrm>
        <a:graphic>
          <a:graphicData uri="http://schemas.openxmlformats.org/drawingml/2006/table">
            <a:tbl>
              <a:tblPr/>
              <a:tblGrid>
                <a:gridCol w="4267200"/>
                <a:gridCol w="4191000"/>
              </a:tblGrid>
              <a:tr h="26239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ALCOHOLIC FERMENTATION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LACTIC ACID FERMENTATION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2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http://blog.beeriety.com/wp-content/uploads/ferment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3672841" cy="123456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057400"/>
            <a:ext cx="1981200" cy="155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caccacca.com/img/popup/cho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057399"/>
            <a:ext cx="1295400" cy="170066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42672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Glucose </a:t>
            </a:r>
            <a:r>
              <a:rPr lang="en-US" dirty="0" smtClean="0">
                <a:sym typeface="Wingdings" pitchFamily="2" charset="2"/>
              </a:rPr>
              <a:t> Ethyl </a:t>
            </a:r>
            <a:r>
              <a:rPr lang="en-US" b="1" dirty="0" smtClean="0">
                <a:sym typeface="Wingdings" pitchFamily="2" charset="2"/>
              </a:rPr>
              <a:t>Alcohol</a:t>
            </a:r>
            <a:r>
              <a:rPr lang="en-US" dirty="0" smtClean="0">
                <a:sym typeface="Wingdings" pitchFamily="2" charset="2"/>
              </a:rPr>
              <a:t> +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sz="2400" b="1" dirty="0" smtClean="0">
                <a:sym typeface="Wingdings" pitchFamily="2" charset="2"/>
              </a:rPr>
              <a:t>2 </a:t>
            </a:r>
            <a:r>
              <a:rPr lang="en-US" dirty="0" smtClean="0">
                <a:sym typeface="Wingdings" pitchFamily="2" charset="2"/>
              </a:rPr>
              <a:t>ATP</a:t>
            </a:r>
          </a:p>
          <a:p>
            <a:pPr algn="ctr"/>
            <a:endParaRPr lang="en-US" sz="1600" dirty="0" smtClean="0">
              <a:sym typeface="Wingdings" pitchFamily="2" charset="2"/>
            </a:endParaRPr>
          </a:p>
          <a:p>
            <a:pPr algn="ctr"/>
            <a:r>
              <a:rPr lang="en-US" sz="1600" dirty="0" smtClean="0">
                <a:sym typeface="Wingdings" pitchFamily="2" charset="2"/>
              </a:rPr>
              <a:t>(very inefficient)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Glucose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1600" b="1" dirty="0" smtClean="0">
                <a:sym typeface="Wingdings" pitchFamily="2" charset="2"/>
              </a:rPr>
              <a:t>Lactate (lactic acid) </a:t>
            </a:r>
            <a:r>
              <a:rPr lang="en-US" dirty="0" smtClean="0">
                <a:sym typeface="Wingdings" pitchFamily="2" charset="2"/>
              </a:rPr>
              <a:t>+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sz="2400" b="1" dirty="0" smtClean="0">
                <a:sym typeface="Wingdings" pitchFamily="2" charset="2"/>
              </a:rPr>
              <a:t>2 </a:t>
            </a:r>
            <a:r>
              <a:rPr lang="en-US" dirty="0" smtClean="0">
                <a:sym typeface="Wingdings" pitchFamily="2" charset="2"/>
              </a:rPr>
              <a:t>ATP</a:t>
            </a:r>
          </a:p>
          <a:p>
            <a:pPr algn="ctr"/>
            <a:endParaRPr lang="en-US" sz="1600" dirty="0" smtClean="0">
              <a:sym typeface="Wingdings" pitchFamily="2" charset="2"/>
            </a:endParaRPr>
          </a:p>
          <a:p>
            <a:pPr algn="ctr"/>
            <a:r>
              <a:rPr lang="en-US" sz="1600" dirty="0" smtClean="0">
                <a:sym typeface="Wingdings" pitchFamily="2" charset="2"/>
              </a:rPr>
              <a:t>(very inefficient)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5562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Performed by yeast and bacteria to produce wine and beer and to make bread rise!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54864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Performed by muscle cells when oxygen runs low.  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Bacteria use it because they have no mitochondria!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</a:t>
            </a:r>
            <a:br>
              <a:rPr lang="en-US" dirty="0" smtClean="0"/>
            </a:br>
            <a:r>
              <a:rPr lang="en-US" dirty="0" smtClean="0"/>
              <a:t>Photosynthesis &amp; Cellular Respiration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676400"/>
            <a:ext cx="857635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190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Sunlight energy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oxygen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14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glucose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96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water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962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594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ATP energy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3733800"/>
            <a:ext cx="1981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Found in </a:t>
            </a:r>
            <a:r>
              <a:rPr lang="en-US" sz="1400" b="1" u="sng" dirty="0" smtClean="0"/>
              <a:t>plants</a:t>
            </a:r>
            <a:r>
              <a:rPr lang="en-US" sz="1400" dirty="0" smtClean="0"/>
              <a:t> and </a:t>
            </a:r>
            <a:r>
              <a:rPr lang="en-US" sz="1400" b="1" u="sng" dirty="0" err="1" smtClean="0"/>
              <a:t>protists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5562600"/>
            <a:ext cx="1981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Found in all </a:t>
            </a:r>
            <a:r>
              <a:rPr lang="en-US" sz="1400" b="1" u="sng" dirty="0" smtClean="0"/>
              <a:t>eukaryotic </a:t>
            </a:r>
            <a:r>
              <a:rPr lang="en-US" sz="1400" dirty="0" smtClean="0"/>
              <a:t>cells.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Plants are _____________/producers </a:t>
            </a:r>
            <a:r>
              <a:rPr lang="en-US" dirty="0" smtClean="0">
                <a:solidFill>
                  <a:srgbClr val="00B05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B050"/>
                </a:solidFill>
              </a:rPr>
              <a:t> they capture __________ energy and convert it into ___________ energy (food/glucose) inside _____________ by the process of ______________________.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Then plants (and animals) convert the ___________ (food/chemical energy) into a usable form of energy called ________ inside _________________ by the process of _______________________________.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In this cycle, the _____________ of one process/equation become the ___________ for the other.  </a:t>
            </a:r>
          </a:p>
          <a:p>
            <a:pPr lvl="0">
              <a:buFont typeface="Wingdings" pitchFamily="2" charset="2"/>
              <a:buChar char="Ø"/>
            </a:pP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Together, photosynthesis and cellular respiration are major components of the ____________ cycle.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33400"/>
            <a:ext cx="7848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solidFill>
                  <a:schemeClr val="bg1"/>
                </a:solidFill>
              </a:rPr>
              <a:t>Plants are </a:t>
            </a:r>
            <a:r>
              <a:rPr lang="en-US" sz="2400" b="1" u="sng" dirty="0" err="1" smtClean="0">
                <a:solidFill>
                  <a:srgbClr val="FFFF00"/>
                </a:solidFill>
              </a:rPr>
              <a:t>autotrophs</a:t>
            </a:r>
            <a:r>
              <a:rPr lang="en-US" sz="2400" b="1" u="sng" dirty="0" smtClean="0">
                <a:solidFill>
                  <a:srgbClr val="FFFF00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producers </a:t>
            </a: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chemeClr val="bg1"/>
                </a:solidFill>
              </a:rPr>
              <a:t> they capture </a:t>
            </a:r>
            <a:r>
              <a:rPr lang="en-US" sz="2400" b="1" u="sng" dirty="0" smtClean="0">
                <a:solidFill>
                  <a:srgbClr val="FFFF00"/>
                </a:solidFill>
              </a:rPr>
              <a:t>sunlight </a:t>
            </a:r>
            <a:r>
              <a:rPr lang="en-US" sz="2400" dirty="0" smtClean="0">
                <a:solidFill>
                  <a:schemeClr val="bg1"/>
                </a:solidFill>
              </a:rPr>
              <a:t>energy </a:t>
            </a:r>
            <a:r>
              <a:rPr lang="en-US" sz="2400" dirty="0" smtClean="0">
                <a:solidFill>
                  <a:schemeClr val="bg1"/>
                </a:solidFill>
              </a:rPr>
              <a:t>and convert it into </a:t>
            </a:r>
            <a:r>
              <a:rPr lang="en-US" sz="2400" b="1" u="sng" dirty="0" smtClean="0">
                <a:solidFill>
                  <a:srgbClr val="FFFF00"/>
                </a:solidFill>
              </a:rPr>
              <a:t>chemical </a:t>
            </a:r>
            <a:r>
              <a:rPr lang="en-US" sz="2400" dirty="0" smtClean="0">
                <a:solidFill>
                  <a:schemeClr val="bg1"/>
                </a:solidFill>
              </a:rPr>
              <a:t>energy </a:t>
            </a:r>
            <a:r>
              <a:rPr lang="en-US" sz="2400" dirty="0" smtClean="0">
                <a:solidFill>
                  <a:schemeClr val="bg1"/>
                </a:solidFill>
              </a:rPr>
              <a:t>(food/glucose) inside </a:t>
            </a:r>
            <a:r>
              <a:rPr lang="en-US" sz="2400" b="1" u="sng" dirty="0" smtClean="0">
                <a:solidFill>
                  <a:srgbClr val="FFFF00"/>
                </a:solidFill>
              </a:rPr>
              <a:t>chloroplasts </a:t>
            </a:r>
            <a:r>
              <a:rPr lang="en-US" sz="2400" dirty="0" smtClean="0">
                <a:solidFill>
                  <a:schemeClr val="bg1"/>
                </a:solidFill>
              </a:rPr>
              <a:t>by </a:t>
            </a:r>
            <a:r>
              <a:rPr lang="en-US" sz="2400" dirty="0" smtClean="0">
                <a:solidFill>
                  <a:schemeClr val="bg1"/>
                </a:solidFill>
              </a:rPr>
              <a:t>the process of </a:t>
            </a:r>
            <a:r>
              <a:rPr lang="en-US" sz="2400" b="1" u="sng" dirty="0" smtClean="0">
                <a:solidFill>
                  <a:srgbClr val="FFFF00"/>
                </a:solidFill>
              </a:rPr>
              <a:t>photosynthesis.</a:t>
            </a:r>
            <a:endParaRPr lang="en-US" sz="2400" b="1" u="sng" dirty="0" smtClean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362200"/>
            <a:ext cx="7848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/>
              <a:t>Then plants (and animals) convert the </a:t>
            </a:r>
            <a:r>
              <a:rPr lang="en-US" sz="2400" b="1" u="sng" dirty="0" smtClean="0">
                <a:solidFill>
                  <a:srgbClr val="FFFF00"/>
                </a:solidFill>
              </a:rPr>
              <a:t>glucose </a:t>
            </a:r>
            <a:r>
              <a:rPr lang="en-US" sz="2400" dirty="0" smtClean="0"/>
              <a:t>(food/chemical </a:t>
            </a:r>
            <a:r>
              <a:rPr lang="en-US" sz="2400" dirty="0" smtClean="0"/>
              <a:t>energy) into a usable form of energy called </a:t>
            </a:r>
            <a:r>
              <a:rPr lang="en-US" sz="2400" b="1" u="sng" dirty="0" smtClean="0">
                <a:solidFill>
                  <a:srgbClr val="FFFF00"/>
                </a:solidFill>
              </a:rPr>
              <a:t>ATP </a:t>
            </a:r>
            <a:r>
              <a:rPr lang="en-US" sz="2400" dirty="0" smtClean="0"/>
              <a:t>inside </a:t>
            </a:r>
            <a:r>
              <a:rPr lang="en-US" sz="2400" b="1" u="sng" dirty="0" smtClean="0">
                <a:solidFill>
                  <a:srgbClr val="FFFF00"/>
                </a:solidFill>
              </a:rPr>
              <a:t>mitochondria </a:t>
            </a:r>
            <a:r>
              <a:rPr lang="en-US" sz="2400" dirty="0" smtClean="0"/>
              <a:t>by </a:t>
            </a:r>
            <a:r>
              <a:rPr lang="en-US" sz="2400" dirty="0" smtClean="0"/>
              <a:t>the process of </a:t>
            </a:r>
            <a:r>
              <a:rPr lang="en-US" sz="2400" b="1" u="sng" dirty="0" smtClean="0">
                <a:solidFill>
                  <a:srgbClr val="FFFF00"/>
                </a:solidFill>
              </a:rPr>
              <a:t>cellular respiration.</a:t>
            </a:r>
            <a:endParaRPr lang="en-US" sz="2400" b="1" u="sng" dirty="0" smtClean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3962400"/>
            <a:ext cx="7848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 this cycle, the </a:t>
            </a:r>
            <a:r>
              <a:rPr lang="en-US" sz="2400" b="1" u="sng" dirty="0" smtClean="0">
                <a:solidFill>
                  <a:srgbClr val="C00000"/>
                </a:solidFill>
              </a:rPr>
              <a:t>products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one process/equation become the </a:t>
            </a:r>
            <a:r>
              <a:rPr lang="en-US" sz="2400" b="1" u="sng" dirty="0" smtClean="0">
                <a:solidFill>
                  <a:srgbClr val="C00000"/>
                </a:solidFill>
              </a:rPr>
              <a:t>reactants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other.  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5105400"/>
            <a:ext cx="7848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en-US" sz="2400" dirty="0" smtClean="0"/>
              <a:t>Together, photosynthesis and cellular respiration are major components of the </a:t>
            </a:r>
            <a:r>
              <a:rPr lang="en-US" sz="2400" b="1" u="sng" dirty="0" smtClean="0">
                <a:solidFill>
                  <a:srgbClr val="FFFF00"/>
                </a:solidFill>
              </a:rPr>
              <a:t>carbon </a:t>
            </a:r>
            <a:r>
              <a:rPr lang="en-US" sz="2400" dirty="0" smtClean="0"/>
              <a:t>cycle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7" y="1371600"/>
            <a:ext cx="89709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1447800"/>
            <a:ext cx="4876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denosine </a:t>
            </a:r>
            <a:r>
              <a:rPr lang="en-US" sz="3600" b="1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err="1" smtClean="0">
                <a:solidFill>
                  <a:srgbClr val="FF0000"/>
                </a:solidFill>
              </a:rPr>
              <a:t>ri</a:t>
            </a:r>
            <a:r>
              <a:rPr lang="en-US" sz="3600" b="1" dirty="0" err="1" smtClean="0">
                <a:solidFill>
                  <a:srgbClr val="FF0000"/>
                </a:solidFill>
              </a:rPr>
              <a:t>p</a:t>
            </a:r>
            <a:r>
              <a:rPr lang="en-US" sz="2800" dirty="0" err="1" smtClean="0">
                <a:solidFill>
                  <a:srgbClr val="FF0000"/>
                </a:solidFill>
              </a:rPr>
              <a:t>hosphate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209800"/>
            <a:ext cx="121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usable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2891135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bonds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3505200"/>
            <a:ext cx="1143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enzymes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3886200"/>
            <a:ext cx="1371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synthesis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4248090"/>
            <a:ext cx="990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active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89709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48200" y="1143000"/>
            <a:ext cx="1371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recycled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2069068"/>
            <a:ext cx="1905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photosynthesis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819400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Cellular respiration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POGIL </a:t>
            </a:r>
            <a:r>
              <a:rPr lang="en-US" dirty="0" smtClean="0"/>
              <a:t>– </a:t>
            </a:r>
            <a:r>
              <a:rPr lang="en-US" dirty="0" smtClean="0"/>
              <a:t>Photosynthesis,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Get in your assigned groups of 4.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Write each person’s name on the sticky note 		(first and last)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Select a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Reader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Reporter</a:t>
            </a:r>
          </a:p>
          <a:p>
            <a:r>
              <a:rPr lang="en-US" dirty="0" smtClean="0"/>
              <a:t>Pay attention if it says write a “complete sentence.”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Pay careful attention the questions with “keys” next to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need:</a:t>
            </a:r>
          </a:p>
          <a:p>
            <a:pPr lvl="1"/>
            <a:r>
              <a:rPr lang="en-US" dirty="0" smtClean="0"/>
              <a:t>3 handouts</a:t>
            </a:r>
          </a:p>
          <a:p>
            <a:pPr lvl="1"/>
            <a:r>
              <a:rPr lang="en-US" dirty="0" smtClean="0"/>
              <a:t>Scissors</a:t>
            </a:r>
          </a:p>
          <a:p>
            <a:pPr lvl="1"/>
            <a:r>
              <a:rPr lang="en-US" dirty="0" smtClean="0"/>
              <a:t>Colored pencils or markers</a:t>
            </a:r>
          </a:p>
          <a:p>
            <a:pPr lvl="1"/>
            <a:r>
              <a:rPr lang="en-US" dirty="0" smtClean="0"/>
              <a:t>Highlighter (optional)</a:t>
            </a:r>
          </a:p>
          <a:p>
            <a:r>
              <a:rPr lang="en-US" dirty="0" smtClean="0"/>
              <a:t>Listen </a:t>
            </a:r>
            <a:r>
              <a:rPr lang="en-US" dirty="0" smtClean="0"/>
              <a:t>for directions on how to fold and cut.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2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PHOTOSYNTHESIS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* Purpose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* Equation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Purpose: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Equation: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133600" y="2133600"/>
            <a:ext cx="6553200" cy="1219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To convert sunlight energy into chemical energy (glucose/food)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228600" y="228600"/>
            <a:ext cx="2514600" cy="1447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Flap Title</a:t>
            </a:r>
            <a:endParaRPr lang="en-US" dirty="0"/>
          </a:p>
        </p:txBody>
      </p:sp>
      <p:sp>
        <p:nvSpPr>
          <p:cNvPr id="7" name="Pentagon 6"/>
          <p:cNvSpPr/>
          <p:nvPr/>
        </p:nvSpPr>
        <p:spPr>
          <a:xfrm rot="16200000">
            <a:off x="533400" y="4876800"/>
            <a:ext cx="1676400" cy="1981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Inside Flap </a:t>
            </a:r>
          </a:p>
          <a:p>
            <a:pPr algn="ctr"/>
            <a:r>
              <a:rPr lang="en-US" dirty="0" smtClean="0"/>
              <a:t>(left side)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09800" y="3733800"/>
            <a:ext cx="6553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Sunlight + Carbon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Dioxide + Water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Glucose     +   Oxygen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	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sym typeface="Wingdings" pitchFamily="2" charset="2"/>
              </a:rPr>
              <a:t>            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(CO</a:t>
            </a:r>
            <a:r>
              <a:rPr lang="en-US" sz="2000" b="1" baseline="-25000" dirty="0" smtClean="0">
                <a:solidFill>
                  <a:srgbClr val="00B050"/>
                </a:solidFill>
                <a:sym typeface="Wingdings" pitchFamily="2" charset="2"/>
              </a:rPr>
              <a:t>2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)	    (H</a:t>
            </a:r>
            <a:r>
              <a:rPr lang="en-US" sz="2000" b="1" baseline="-25000" dirty="0" smtClean="0">
                <a:solidFill>
                  <a:srgbClr val="00B050"/>
                </a:solidFill>
                <a:sym typeface="Wingdings" pitchFamily="2" charset="2"/>
              </a:rPr>
              <a:t>2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O)	     (C</a:t>
            </a:r>
            <a:r>
              <a:rPr lang="en-US" sz="2000" b="1" baseline="-25000" dirty="0" smtClean="0">
                <a:solidFill>
                  <a:srgbClr val="00B050"/>
                </a:solidFill>
                <a:sym typeface="Wingdings" pitchFamily="2" charset="2"/>
              </a:rPr>
              <a:t>6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H</a:t>
            </a:r>
            <a:r>
              <a:rPr lang="en-US" sz="2000" b="1" baseline="-25000" dirty="0" smtClean="0">
                <a:solidFill>
                  <a:srgbClr val="00B050"/>
                </a:solidFill>
                <a:sym typeface="Wingdings" pitchFamily="2" charset="2"/>
              </a:rPr>
              <a:t>12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O</a:t>
            </a:r>
            <a:r>
              <a:rPr lang="en-US" sz="2000" b="1" baseline="-25000" dirty="0" smtClean="0">
                <a:solidFill>
                  <a:srgbClr val="00B050"/>
                </a:solidFill>
                <a:sym typeface="Wingdings" pitchFamily="2" charset="2"/>
              </a:rPr>
              <a:t>6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)	(O</a:t>
            </a:r>
            <a:r>
              <a:rPr lang="en-US" sz="2000" b="1" baseline="-25000" dirty="0" smtClean="0">
                <a:solidFill>
                  <a:srgbClr val="00B050"/>
                </a:solidFill>
                <a:sym typeface="Wingdings" pitchFamily="2" charset="2"/>
              </a:rPr>
              <a:t>2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3706598" y="3077569"/>
            <a:ext cx="838200" cy="36358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6961404" y="3782796"/>
            <a:ext cx="838200" cy="2264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525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REACTANTS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33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PRODUCTS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97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animBg="1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59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Location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72683"/>
            <a:ext cx="4038600" cy="41661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ORGANISM: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ORGAN: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ORGANELLE: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133600" y="1447800"/>
            <a:ext cx="6629400" cy="914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Plants! (and some </a:t>
            </a:r>
            <a:r>
              <a:rPr lang="en-US" b="1" dirty="0" err="1" smtClean="0">
                <a:solidFill>
                  <a:srgbClr val="00B050"/>
                </a:solidFill>
              </a:rPr>
              <a:t>protists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685800" y="304800"/>
            <a:ext cx="26670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Flap Title</a:t>
            </a:r>
            <a:endParaRPr lang="en-US" dirty="0"/>
          </a:p>
        </p:txBody>
      </p:sp>
      <p:sp>
        <p:nvSpPr>
          <p:cNvPr id="7" name="Pentagon 6"/>
          <p:cNvSpPr/>
          <p:nvPr/>
        </p:nvSpPr>
        <p:spPr>
          <a:xfrm rot="16200000">
            <a:off x="647700" y="5448300"/>
            <a:ext cx="990600" cy="152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Inside Flap </a:t>
            </a:r>
          </a:p>
          <a:p>
            <a:pPr algn="ctr"/>
            <a:r>
              <a:rPr lang="en-US" dirty="0" smtClean="0"/>
              <a:t>(left side)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524000" y="3200400"/>
            <a:ext cx="6629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Leaves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057400" y="4876800"/>
            <a:ext cx="6629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Chloroplast 		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(draw it!)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770" name="AutoShape 2" descr="data:image/jpeg;base64,/9j/4AAQSkZJRgABAQAAAQABAAD/2wCEAAkGBxMTEhUTEhMVFRUXGBYYFxgXFxcYGhcYFRUWFxcXFxgYHSggGB0lGxcXITEhJSkrLi4vFx8zODMtNygtLisBCgoKDg0OGhAQGy8lICUtLS8tNTItLS0uNy0uLS0tLS0tLS0tKy0tNS0tLS0tLS0tLS0tLS0tLS0tLS0tLS0tLf/AABEIANMA7gMBIgACEQEDEQH/xAAcAAACAgMBAQAAAAAAAAAAAAAABQQGAgMHAQj/xABHEAABAwIDBAYGCQEHAQkAAAABAAIDBBEFITESQVFhBiJxgZGhEzJSscHwBxRCYnKCktHhIzNDU6KywtLxFRYkNVRjc5Oz/8QAGgEAAwEBAQEAAAAAAAAAAAAAAAMEAgEFBv/EAC8RAAICAQMCAwgCAgMAAAAAAAABAhEDBCExEkETUXEUIjJhgaGx0ZHwQuEFUsH/2gAMAwEAAhEDEQA/AO4oQhAAvA7Oy8c5eRoAzQhCABCEIAEIQSgAQsL87L29tUAZIQhAAhCEACEJPjXSSCmuHu2n+w3M9+5veuSkoq2ZlJRVscKJXYlDCLyysZ+JwBPYNSua4t01qZriK8beEdye9+vhZJocNmedstJN79a2fNxcc76KSesitkTPVXtBWdFqun1GzRz5PwMP++yXy/SbTjSGbv8ARj/cqNUdHp3HIC3Nxv32BuVFl6LT8Gfqd/xSfbVfxIx42U6JD9J9KdY5h3MPuem1F03oJMhUNYeEgMfm4Aea4nWdGZx/dbXYWn32SSpikiNjtsPBwIB7A7I9ydDUdXDTNRzT7n1NFK1wDmuDgdCCCD3hZr5dwvpJNTuu2R8R9qMkNP4m6eNwul9HfpTeLNq2B7f8WMWd2uZo7tbbsKesq7jVmX+Wx1dCiYdiUU8Ykhe2Rh0LTv4Eag8jmpHemj7szQsQeKyQALFzl65a2tQB61q2IQgAQhCABCEIAFi9ZIQBiSvF7Yr0BAHoQheOcALnIIA9ULEsUigF5HWJ0aM3O7Gj36Jdi2OBoOy4MG97v9oPx8FSazH42kljDI46vkJz8cz5Ly83/JK+nCup+fb/AGclsOsTx6onu2IGJn3c3ntcPV7vFJmYIb32Lni4g+RSar6R1DtHhg4NaB5m580udXyuPWlee17v3XnThqMzucxLjBu3uXenwt9wSwEcLqe2OUf3YP5gucTzZ9VzvEm1xpfetTZ3DRzh3lc9kaVKR20jp23IPWgf3WPuK8bWRk2PVPBwI9655Bi07PVmkH5ifIprTdMJxlKGSt4OAB8R+yU9JNcB1F1MLTwUCtwdjwQWgg7iLjwULDsVp5SBE8wSHRjz1XHgP4TWOqIdsSDZd5EcWnek1KDBpPk5t0l6B5F1Odk+yc2Hs3t93JUCnnfTvMcoLQDm06t5jl2ar6LmYCFQenXRhszC5otI29ncuB4heppda37mTgVJdPPAm6OY7NSkywOsbs2mnNr29bJw4c9Qu39F+kcVbD6SPJwyewnNjufEHcd/cbfNeCTObdjsnMOyQeB3HiNfJWfo7jzqKYTRAm9g9m5zLgube+Z4HdzXpRn0OuxiE/DlXY+hrLJR8PrGTRMljO0x7Q5p5H3HkpCrLgQhCABCEIAEIQgAQhCABCEIAEIUesq2xi513DisTnGEXKTpIDOonawXcf57FT8f6RnNrczw3Dt4nko+NYu55IB7x7m/uq9IF4Oo1ctQ6W0fLz9f0DdEasnc83eST7uwblAkCmyNVfx/FPR9RnrkXJ9kbu8oxRt0hUn3ZtqZWt9ZwHzw1UF+JM3Bx7h8SkjpyePacyeZXm2rVioQ5jtuJM3hw7h8CpEM7Xeq4H3+GqrLnFYF5BuCQRoQu+Eg6y3JVW4pclse7U/8VphxUvilGkjG+II9Ydn7JHHL3LsMXmdbGJnzvfPjv8VeOiPSz0mzS1Tr3NoZTq125rjz3Fc7vfT57F4L7kZcEckaZlSo7zSVBuWP9ZuR58CsK4AgpBgWKmaninJu9p9FKeJGjj29U/mTeabJeN0OMqZ2UtqOaY9QCOcvG8bJ52N2nwv5LXFBtA2OYtZN+lwzB42+KXYdv7AvWhJuCZK3sjon0NY2bSUbz6t5I78CbSNHY4h35nLqC+e+j9d9Wr6ebRu2A78L+o+/YHX7l9CK/BK4l+nlca8gQhCcPBCEIAEIQgAQhCABCFErq0MHP3JeXLDFFym6QGVZVhg58PieSp+KVxeTn2njy5Bb62oLrpdKF8zqdZLUS32iuF/6zVUQZAosgU1wvoCewfHRaXwO9k+Lf3WIinOPmL3tXPOkbH/W3ttrs7I4jYH7HwXR5hbIi3bkue9IWP8ArjwPWu0s7NkeWvmvR0j95+grI01sQNm2TgW9o+K2At9oeIU/6+LbMrSx33hkew6KHUFh02T4KlSb5RI1bNT5WD7Q8b+5QqirH2R3nIfuV7O4clCfnp/CfCKGwgu5Jwfa2pXa2iff8xA+exbKKoDbtdod/wC614O0h0p1AiffvIA+eS2UU7R1HgWOl/cuz3sczZNE3VvkVFltuJvvzPlyTV2ByOH9KGXPe1rrd2VkxrsAMNLtFhMgA+ySQXO7N1/JYWSKpWYc0qJn0YzksrId2w2QDmNoH/Z4K5R1O0wHiAqN9FLf/Ez/APwOB/Wz9irNTPsxvYFBqILxpfT8C9Q6oU9K332fnioOG/ALd0jfm0fPzmsMPbke4KiKrGif/BGvE2Xbfh8fkL6Jwar9LTwy+3Gx/wCpoPxXz5WDqnsXbvo/k2sOpTwiDf03b8FVpnuyrSPdosKEIJVZaCFjt8isgUACEIQAIXjnAC5yCV1lcTk3Tj8/PuU+o1MMEblz2R1KzdXV4bk3MpHK4nMra4LW4L5fV6jJnlcvojaVC+umbGxz3ZAZ/sO1V84ltG57huH7lSenZIpwRp6Ru12Wdbzsq1Ex4j25GuAtcOsbW4m3gqNJgUodTPP1c59XTHgeHEea0yYkkgqGH7bfEL0ztGrm+IVaxJdjz3OQzfWXyOiq3SWlAImYbPBAz3jcFMnxaJv2to8GdbzGQ7yq3jWIPl4NaNG3ueFzzVGLE7GYoTcrGYxRhGxKNh3Bwy7iciEvqYYjo1vdb4KezE2OaGSDZcAAQ8a+OqgTwRE5NaOzL3JcFT4aHw2Fc7WjQBQ3uvpn7k8rMI2Bcgd/vJOiUviJ9UtdyB+GvdqrobobFp7on9E8OdJK8aM9G5r3butawAOpyK6Vg+HU9M0CNg2t7zm495+CpvReTYibbMu2ibbzf9gPBWFlRtaO7t/gpNR1SddibLllZYnYlzWh+JJNcrxTLFFCHlkx1R7IbPMGtDtgi4FicibX7bJXawA4ABT5OpSsbvldtflGd/AN/Uls77AngsY95N/P8DMjqMV8vyVvGH7Utu758FLo29XtP8JYDtSE/PAJ3HFkB3K+WySOy2SRFqvVd2H3LtH0bf8AltN+F3/6PXHa+HZjcTrp46Dwzuu0dAY9nDqUcYmn9XW+Ko0/JTpV7zLAsCs1ieKrLgOSBqvByWQCAPVpqahrBdx7BvPYsKyrDMhm46D4ngEu2CTtPN3eQ5BQ6nV9HuY95fZf3yOpBPO5+ZyG4LSQteI1zIm3eddANXHkEkmxlzt4aOAsT3k/Cy8bInJ23bMzzQhsx24LW4KuyV/3nfrd+61jEHZ7L3A/iJ8A64SfAlLgV7XAy6bm1O24u0yNDrcLOI0+8B32SDD8edAwMmY70X2ZQ24z12raduhUrpDicksJiyzIJIyJABytxvbPkl+CY6YYhHUMd6P7Emydm3A8FZjxuOHoq9/qJlljOdxZoxKeCTrM9G6+8WKrtW1g0a3wCfYpFTSdZrIzfe23vak9RhUWwXsztu63f9pVYWku5xtLkSzz/wDT+F5Bh082UcbncgPedB3lNcEw5sjiSLMGoGW0eFwr1T1LY2hrAGgbgLJ2XUdG0VuZllUXQjj6OVEkYEkbAbC4c5p910uquhMoNwyO33X28slbn4lzWl+IFQwlkT2EeKlwV3pjSgvhjz2DtOdlqbN2QeG+w7VU8VorOaIQSTfqg6WtnfcukVEgkbYi5tpre3D9lRekpFM7ZivtPFySbll72bc+Q3K/TS26WNwZE/don4K90TYpLAyAkvaN/WPdeyuc1RSVTdoNbtb/ALLgeBtmqL0YmMTIpR1iCXOGt7uN1d6ltFVN9I1rdreWkteDz2bFS6pe+nv6o2uWV6vp2NJ2S8dj3D4qFh2G/WJ2QjadtHO7nGzRm4m54fBb8QoGtvaSW3NwPvCseC4d9SpzISfrFQLM2rXjj3nTInX9IXZZOiGz3fBpKK3ZuxacOlIZ6kY9Gy3Bup8Rb8qr2N1Oy3ZGpTGRwa3kFWKyX0knIa/H9lnBjSryREn1z6mb8Ip7kHv/AGViZEG2vrnY62+c73WvCqItYHbzryy4cLLKrkysBYfJ8Lkprlbs13tibGp+q4DTIADlu5jLevoLCaX0UEUXsRsZ+loHwXB8Io/T1tNDqHStLvwsO27/ACtcvoNW6dbNlmlWzYIQhUlYKLW1WxYDN50HxPJbamYMaXHQfNkvpIybyP8AWd5DcApNRmafhw5f2Xn+v9HUEcNrkm7jqfncvSFuIWshQuCSpGjlGLYyZamQk6OLWDg1hIA79e9aTVOUa8BrpWyAiJ8kgbnaxLzbNMK/BCzOOY24PAd5hYm4RlTPGnjlJuSZGM7isRMeKWVM8rcrx27HfuvKGGqnNmuaxu9wb7tom630pK7F+DPuTauraxpc91h7+Q4laeiXSpobLFP6hcXMJFw3bJJaTuF8+8pnB0Tp/WmfJK7iXWHdbMDvTGkw2mhDhFHs7dtrMna2b2vtX4lKnkxOLjTf2HY4xx9xBilJTP6zGMz3tyv+lIHNbGSWXB09Zx8iVaq7AaZ1y1oafu9X/TZVrFMKDNdo89p3nmn4ZKqtjVkjLYzwZ5Oy1gG0XHIbyTdOZ3GM2lY5h5g27iMkiwthOwIsnh3V7b3zurfL0i6uxUxuifp1h1TzDtFzO5KWyv8AIt4oybFQq4/bb+oD3rXJiMI1kZ3EHyC04hUROvs7B5iyR1UwGlgtQh1GVpl5jOrx0Af02kni7qjw1PkqvU0808mywGWR+eXvJ0aOei2OkLtM+e7xU/ozSzOqA2F1nbJLnaWZcA+ZFgqelY4toox44w4H/RbBXQPY15BMdy72S5wuAL6gX8uasuK4ZSydbYDX8WEsPi3VIKmodTzAXL2sI2gdXZAk+eiszMIo6poqANhgzdIxzmaag2IvwXmZpPqWRt790chbb9RbguAMaTUzPeYYzcNeQfSOGg0uRfxK9rat0r3SP1Og9lo0aFvxbEPSuAaNmJmUbP8AceaR4lWBoI37/wBu1EFKb6pciM2Tq92JDxmt+yPnmvMCw/aNzoMzzO4KFRwOleDa9zkPncFeKGjDGho7+Z4qmbUI9KM1S6f5NexYJXXGydzhVrGqjZBKXDdnWiz/AERYd6SqmqSOrE30bfxv1t2NH+ddcVc+j/BfqtFGxwtI/wDqScdt9sjzDQ1v5VY17GOPTFI9LFHpgkCEKjfSV0t+rM+rwu/rSDMjWNhyuODjmBwzPBalJJWzUpKKtjU4kKmd0bDeON2y4jRz2i77cQAQ3tLuCZV1fHF67rHc0Zk9w3c9Fzvo7in1Sha8Abb9prOAJebuPY1vuUL/ALSJJc4kuJuScyTzXjLM7lNLdv7LZE0tUopeb3L1N0h9mP8AU6x8AD71Gd0icPsMP5nD4FUx2IrWa0lLvK+WIesl2IwwNpmc6osWPLnOLSQA5xuMtQM1vrsIljb/AEKjaZubINrweDdYmrKVYniLoixrHNG24izr7IGWZt6uZWqnJ8mMWW3RBnZLtAP2LXzLSfK4T6jqrNAbpYDsskT2zOObWEC5LmvuMu1O+j2GxzxutI5krSb7xbdcb1vI0o3I3ki5ukzeawrWagrVW0c0e+Nw45g+CVzYhIP7tn6z/wAVmMVL4Sd4sg39KUq6RVjWxFrj1nCwG/XXuS2pxeXi1v4Rn4u/ZJqmS9yes47ybk95VOPC7tjMend2x5gxLhH6L+0Bu3fc8DdXGbpI0t9HUMMT9CHjqu5gnIhU3BbhsfofXBuObr6diuUvSKORvo6hno5N7ZBkewnIpGpjcltf5KI9yt4hFASS1jPygfBI6hjBo1vgE7xGlgJu2Nn5cvcklRGwaNHfn70/C9u5tEJ0hOmfu7ynvQCF310b/wCm8uI4ZAD9RCRPlvkM+zQdp3K9dCOjz6Y/XKp3o2lpayMDrybVjax00Bt3m2/uqmo4mvPg3HZ2x03By+qdPJZkEdtouHrkNGnHW3d22wxTEfS2YwbELfVZpf7zh8PkY4niT5iL9Vg9Vg0HM+07n4JVV1QYOfzmV50IN05duCLLmu1EKyrDBmc/dzVdkJkdc6e9ezSmQ56e9WXo3hF7SPGX2B8VZtjVvkzGPT6kvAML2G7Th1iP0jgnJatzY7LXMbKVybZtRoXVz7BQeh+EfXa9oIvFBaSTgSD/AE2d5Hg1y047V2Fhck5ADMknIADeSV1LoJ0e+pUoY63pXnblP3yPVB4NFh4nertLjt2xuKHVL0LEhCF6ReQMdxRtNTyTvzEbSbe0dGtHa4gd6+c6jEH1E75ZDtOc4lx58uQtYDgAup/ThiBjpI2D7by48xEwm36nNPcuNYO7rNHzk0n4KfO9iXUPZl8rXXw6Fw+xI4HvL/3HivThc7WNeGiRpAN2nMdx1Wzo20TQzUrvtjaZfjl7iGnxWVIyspWBpZ6aL7pG2zlY6rxlJq4qrvv5MQoRnFN+X4Fb6oN9Zr28bsPwWl+Lx7ts/kd8QFlieNMOocw8Htc0+YVfqq9p0cCq8cHLlGVpojCpx0/YZbm8/wC0a+KRyvdJI27tpz3Nb1jYZmw0HVAusJHE6A9pyCmYNhBmkB2iA0guNuGey0cVSoxxqxkYQx7jQMmYQ0MFtLh4PlZPcHwTbj9IHywzAnPYJBG64t1gnFK9kfqgX3netr8S5rzp5pyVJUL8SKdlfxGOsaOs1kg9pu0w94cPiq1Vvk3xkfmb+6vz8S5pbiDWSDrAX4reKbjykc9oSKDIxx1sO+5/ZaJdloO8nedT2cAp+JUzmSFgItkQTqQdMl7SYW05yOsN5327dGr0VJVZR1qrH+F4eAYDBdoEcUhcbm5cwF9+14cLDgrRWYnHI3ZmY2/3gC09hKr31wsZGyIbQ2G+jFyQWHMW38e+6asxSlkZ6N7Gsf8AaZIM7/m1XmZouTUmv39RUXJtlfxGigJuGNH4bj3FKYsN9I8RxRF7zoMz3m+g5q2RdEY5LyECCHe8ki/4RfNNaeWOBhjo2GNp9aV2cr+85tHyLLftPSqjbf2GtqKuRDwvAoaKzptmap1EY9SI8XHj58ANVlV1D5Hbch2nacABwaNwXmxb580vxCuDchmdP45lKUXKVvd/3gkyZZT27HlbVhg5/OqQTSmQ3OnvWMznPdnp8796fYBghls94tHuHtfwqtsat8hGPT6nvR7BfSEPeOoNB7X8K6Rx2RFEAAALALbZRzm5MZGNGLksxGfZBUyqlsEswvC318/ohcQssZnjcPYafad5C54X3hxubpGqt0hh9HWAmom+uyj+nGSIAftPGTpOxug53O4LqC1U1O2NjWMaGsaA1rRkAALADuW1e3jgoRpF2OCgqBCELZs5R9PsJMVO7h6dve5rCP8AQVyDBJP6rBxJ82OXffpkofSYcXgXMMjJO4kxu8n37l8+YefRTtLjbZe0gmxABNusNRkddx1SckbtE+WN2jqdDSFuzIywcyxHx2rcRffvTqvxBzovTwML2jKWMeuw8Q3f8UvpXi5tv+f+pUyOmex3pITsu3jVrhwcN4XhZqslwypV2KhiONRuOZLTwc0tPmEgq61u5w8V0uvpIqgZn0EvB2cbjydu7DYqnY50fqYbkwkt9pg2h29XMDtCp0+XHxw/Uel3RVXvJ0B7TkE/wOUtY0DrE3vYa57h86JPBVgOzZtbjutx1TmglDHMkgBOybhp1PEe9WZfhqhWXfZjhlSDlfPgcj4FbWglMJMSpalubW7Y1a4WcD71X6mnjDjYWuCPWdvGW/jZQwfU6aaYl6ffZjeONxHVyA3m2fj7krqsXjF23Dn6AN0vwcRkM/BLYavYPowwE3y2icieN7rZJhc7soad8jybl+zstBJ+y51mjxyVSxxSuT2/gZHTLuyvVM73ykvycdeVsrdyxqZurY58O1Wij6Cyg7VTPHDf7I/qPtwtkL9l0/w/o7SxG7ITM7/EqMwOyO1vIHmuS1mKO0d/T98D6jHkm02BtkoaGane0SxxR2L8g8auDrX2bOLiNdSOydW1ULrf0mTvGe05o2GkbwSOt3LTIxzvXdtD2dGj8o177o2F5km5u5f36mZ5f+qNFQ58h2pHbRGm5rfwt3e9a3ADMryurmRi7jnwVSxPG3yHZZon4sUpccEzTkxhiuMAdVmvmezgl0UWW2/XMi2fc3QXvcnW4GSwwumLnC3WeTnoQRvsffy87ZhGBtjsX9Z2R5Cwy8M7Kq44l8zUUlwQcJwL0jhJKLNy2WaXtxG4fdVtijAFgvGNWxRzm5Pc0omQWqeUALCoqA0JTTxTVkvoYB+N59VjeJ58BqfEjuPG5uka+SMoYJayb0EHa959WNvE8TwG/wASOo4LhUdNE2GIZDUnVzjq5x3k/wAaBa8BwWKliEcY5ucfWe7e5x+G5Ml7ODCsa+ZVix9O75PCVjZeuQU8cGnYsliAskARcUoWzwyQv9WRjmHscCLjnmvlnG6ZzS6CQASwl0biR7JsWjje1778l9YLiv039GSyVtfGOpJZk1tzwLMefxABva1vFYmu5ia7iTodi3pIgHHrss1435aO7x5gq9UU1wuK0lSWPD2nZcMr7nDg4b1esE6SNdYHI7wvJ1WnfxRIJLw5WuC/Oga4Zi60iicz+ykezkDl+k3b5KNRYm1wGaZR1AK8xqSHRcZbi2ro3P8A7WOCYf8AuRC/i0geShwYbHG4ObSRtINwWSOaL/h2bKxbQWDgEKbSo00/MQ4hSRzf2lIxx47dj+prQVojwqFvq0rPzSvf/qBVgeAo8jgFpSdUm/5f7Mttd/wRIQW+oyGM8Wsz8clk4Pd60jzyB2R/lsVk6QLTLVtbqQO1dqzDm+7M44Gt0AHPf4rI2Ser6Qxs338gq9iHShx9TTll/KdDBOfCMXfBbauvYzU929VnE+lGoj8f5VbnqXv9Y5cFvosNe/1W5cTkFXDTwhvI5XmappnyG7ymuD4M+TO2wzidT2Df3ptheBsZZzus7np3BPmLs8vaIchSUbGeq0AnU73HiVOaowkXj6iymdt7miWXqLVVoaNUtrsVDRqmvR3ohLVkS1W1FDqGaPkHPexvPU8tU3FglNnUnJ0iDhOGz18mzHdsQNnykZD7rfady3b+fUcGwmKmjEULbAZknNzjvc47z86KRSUzI2NZG0MY0WDWiwAW5eriwxxrYrx4lD1BCEJw0FiGrJCABCEIAFFxPD46iJ8MrdqORpa4cjwO4jUHcQFKQgD5d6YdGpcPqXQyXLT1opLZSMvkfxDQjceRF1cDXHNu7mvp3pV0bgr4DDOObHj1o3bnNPvGhGRXzz0i6O1GHTejnbdrr7EjR1JAN7eBG9pzHMWJTKNcCJwrg002Lyx6393mNU7o+l7hkSe8X9yQtdfsQYWnd8FNLFCXKJnCJcYemQ0NvEj3hb/++LOI/UFSPqzdASOfw7FgaP73l/KU9LiOdPzZdZOl7eI/V+wUKbpeN3uPxVYFH97y/lZijHEoWmxo50ru2M6jpRI7S/jb3JdNiUrt9uxZNpW8z3/st8cbRuCYoQjwgqK7EBsTncT88Sp1Nhx3kAcNVJY5b2SIlJg22b6TDmNztfmc03hsEqjqQPnVbDWhJkmzg5bKsjUhV9+JWWujlmqX+jpo3zO3hgyH4nHJo5krKxNnV8h5NiAG9RaR81VJ6KmjdI7fb1WA73uOTR25nddWfAfowe6z6+XL/BiJHc+TU9jbdq6Nh2HxQMEcMbY2DRrQAO3LU81Vj0neQ+GBv4ir9F+gkcBEtQRNPqN8bD9wHUj2j3AK4oQrIxUVSKYxUVSBCELRoEIQgAQhCABCEIAEIQgAUPFsLhqYnQzxtkjdq13kQdQRuIzCmIQBwvpb9F1RSl0tFtVEOpj/AL1g5Af2g5ix5HVUZlUMxoQbG/Eajkvq1V7pH0Koq3rTwjb/AMRnUf3ub63Y64S5Y0+BUsSfB89By2NcuiYh9CxBvS1hA9mVl/8AOwj/AEpHUfRdijPVEEv4ZCCf1tb70p42JeKRV7rIOTx3QLFRkaO/MSw/8143oLiv/onf/bD/AM1nofkZeOXkJQ5e7SsUP0d4o7WnYzm6Zn+0kpjTfRVXn+0lpoxyMjz/AKQPNHhy8jnhS8inByy27ZkrpFF9D4/v617uUUbY/NxcrFQfRph0eboTM7jK9z/8uTfJaWFmlgkcSinL3bEYdI/c2Npe7uDVaMI6BYjPYmJsDDvmdnbkxtzfkbLttHRRRN2Yo2Rt9ljQ0eDQpC2sK7jI6ddzn+DfRTTR2dUyPqXcD/Tj/Q03Pe4jkrzR0ccTAyJjY2DRrGhoHYBkt6E1RS4HRio8AhCF00CEIQAIQhAAhCEACEIQAIXm0L23r1AAhCEACEIQAIQhAAhCEACEIQALXIhCANiEIQAIQhAAhCEACEIQAIQhAAhCEACEIQAIQhAGtmq2IQgD/9k="/>
          <p:cNvSpPr>
            <a:spLocks noChangeAspect="1" noChangeArrowheads="1"/>
          </p:cNvSpPr>
          <p:nvPr/>
        </p:nvSpPr>
        <p:spPr bwMode="auto">
          <a:xfrm>
            <a:off x="155575" y="-2400300"/>
            <a:ext cx="5648325" cy="5010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2" name="Picture 4" descr="http://previews.123rf.com/images/blueringmedia/blueringmedia1212/blueringmedia121200210/16988264-Illustration-of-a-chloroplast-Stock-Vector-chloroplast-biology-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648200"/>
            <a:ext cx="2219325" cy="1968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073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399" y="304800"/>
            <a:ext cx="661695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Factors that affect the RATE of Photosynthesis in plants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81199"/>
            <a:ext cx="4038600" cy="472440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↑ Reactants = </a:t>
            </a:r>
            <a:r>
              <a:rPr lang="en-US" b="1" dirty="0">
                <a:solidFill>
                  <a:srgbClr val="FF0000"/>
                </a:solidFill>
              </a:rPr>
              <a:t>↑ </a:t>
            </a:r>
            <a:r>
              <a:rPr lang="en-US" b="1" dirty="0" smtClean="0">
                <a:solidFill>
                  <a:srgbClr val="FF0000"/>
                </a:solidFill>
              </a:rPr>
              <a:t>Products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Inc. _______ = Inc. photo.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Inc. _______ = Inc. photo.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/>
              <a:t>Inc. _______ = Inc. photo.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Inc. _______ = Inc. photo.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Inc. _______ = Inc. photo.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  <a:r>
              <a:rPr lang="en-US" dirty="0"/>
              <a:t> </a:t>
            </a:r>
            <a:r>
              <a:rPr lang="en-US" sz="2400" dirty="0"/>
              <a:t>Inc. </a:t>
            </a:r>
            <a:r>
              <a:rPr lang="en-US" sz="2400" dirty="0" smtClean="0"/>
              <a:t>____________ </a:t>
            </a:r>
            <a:r>
              <a:rPr lang="en-US" sz="2400" dirty="0"/>
              <a:t>= Inc. photo</a:t>
            </a:r>
            <a:r>
              <a:rPr lang="en-US" sz="2400" dirty="0" smtClean="0"/>
              <a:t>. (b/c the plant can take in more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743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sunlight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200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CO</a:t>
            </a:r>
            <a:r>
              <a:rPr lang="en-US" b="1" baseline="-25000" dirty="0" smtClean="0">
                <a:solidFill>
                  <a:srgbClr val="00B050"/>
                </a:solidFill>
              </a:rPr>
              <a:t>2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581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H</a:t>
            </a:r>
            <a:r>
              <a:rPr lang="en-US" b="1" baseline="-25000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O</a:t>
            </a:r>
            <a:endParaRPr lang="en-US" b="1" baseline="-250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962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50"/>
                </a:solidFill>
              </a:rPr>
              <a:t>temperature</a:t>
            </a:r>
            <a:endParaRPr lang="en-US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4958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________________________ </a:t>
            </a:r>
          </a:p>
          <a:p>
            <a:pPr lvl="1"/>
            <a:r>
              <a:rPr lang="en-US" dirty="0" smtClean="0"/>
              <a:t>_________ light =  ↓ photosynthesis</a:t>
            </a:r>
          </a:p>
          <a:p>
            <a:pPr lvl="1"/>
            <a:r>
              <a:rPr lang="en-US" dirty="0" smtClean="0"/>
              <a:t>_________ light =  ↑ photosynthesis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Light Color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4724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Green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5029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Red/blue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5562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Leaf size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601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# of stomata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152400" y="304800"/>
            <a:ext cx="19812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Flap Title</a:t>
            </a:r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438401"/>
            <a:ext cx="4800600" cy="183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https://pmgbiology.files.wordpress.com/2014/12/photosynthes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6929" y="4267200"/>
            <a:ext cx="4227071" cy="2381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105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CELLULAR RESPIRATION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* Purpose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* Equation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Purpose: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Equation:</a:t>
            </a:r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152400" y="304800"/>
            <a:ext cx="19812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Flap Title</a:t>
            </a:r>
            <a:endParaRPr lang="en-US" dirty="0"/>
          </a:p>
        </p:txBody>
      </p:sp>
      <p:sp>
        <p:nvSpPr>
          <p:cNvPr id="8" name="Pentagon 7"/>
          <p:cNvSpPr/>
          <p:nvPr/>
        </p:nvSpPr>
        <p:spPr>
          <a:xfrm rot="16200000">
            <a:off x="533400" y="4876800"/>
            <a:ext cx="1676400" cy="1981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Inside Flap </a:t>
            </a:r>
          </a:p>
          <a:p>
            <a:pPr algn="ctr"/>
            <a:r>
              <a:rPr lang="en-US" dirty="0" smtClean="0"/>
              <a:t>(right side)</a:t>
            </a:r>
            <a:endParaRPr lang="en-US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133600" y="2133600"/>
            <a:ext cx="6553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convert chemical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energy/food (glucose) into usable energy (ATP)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DB701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209800" y="3733800"/>
            <a:ext cx="6553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Glucose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  Oxygen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Carbon dioxide +   Water    +    ATP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1" dirty="0" smtClean="0">
                <a:solidFill>
                  <a:srgbClr val="DB7017"/>
                </a:solidFill>
                <a:sym typeface="Wingdings" pitchFamily="2" charset="2"/>
              </a:rPr>
              <a:t>(C</a:t>
            </a:r>
            <a:r>
              <a:rPr lang="en-US" sz="2000" b="1" baseline="-25000" dirty="0" smtClean="0">
                <a:solidFill>
                  <a:srgbClr val="DB7017"/>
                </a:solidFill>
                <a:sym typeface="Wingdings" pitchFamily="2" charset="2"/>
              </a:rPr>
              <a:t>6</a:t>
            </a:r>
            <a:r>
              <a:rPr lang="en-US" sz="2000" b="1" dirty="0" smtClean="0">
                <a:solidFill>
                  <a:srgbClr val="DB7017"/>
                </a:solidFill>
                <a:sym typeface="Wingdings" pitchFamily="2" charset="2"/>
              </a:rPr>
              <a:t>H</a:t>
            </a:r>
            <a:r>
              <a:rPr lang="en-US" sz="2000" b="1" baseline="-25000" dirty="0" smtClean="0">
                <a:solidFill>
                  <a:srgbClr val="DB7017"/>
                </a:solidFill>
                <a:sym typeface="Wingdings" pitchFamily="2" charset="2"/>
              </a:rPr>
              <a:t>12</a:t>
            </a:r>
            <a:r>
              <a:rPr lang="en-US" sz="2000" b="1" dirty="0" smtClean="0">
                <a:solidFill>
                  <a:srgbClr val="DB7017"/>
                </a:solidFill>
                <a:sym typeface="Wingdings" pitchFamily="2" charset="2"/>
              </a:rPr>
              <a:t>O</a:t>
            </a:r>
            <a:r>
              <a:rPr lang="en-US" sz="2000" b="1" baseline="-25000" dirty="0" smtClean="0">
                <a:solidFill>
                  <a:srgbClr val="DB7017"/>
                </a:solidFill>
                <a:sym typeface="Wingdings" pitchFamily="2" charset="2"/>
              </a:rPr>
              <a:t>6</a:t>
            </a:r>
            <a:r>
              <a:rPr lang="en-US" sz="2000" b="1" dirty="0" smtClean="0">
                <a:solidFill>
                  <a:srgbClr val="DB7017"/>
                </a:solidFill>
                <a:sym typeface="Wingdings" pitchFamily="2" charset="2"/>
              </a:rPr>
              <a:t>)  </a:t>
            </a:r>
            <a:r>
              <a:rPr lang="en-US" sz="2000" b="1" dirty="0" smtClean="0">
                <a:solidFill>
                  <a:srgbClr val="DB7017"/>
                </a:solidFill>
                <a:sym typeface="Wingdings" pitchFamily="2" charset="2"/>
              </a:rPr>
              <a:t>        </a:t>
            </a:r>
            <a:r>
              <a:rPr lang="en-US" sz="2000" b="1" dirty="0" smtClean="0">
                <a:solidFill>
                  <a:srgbClr val="DB7017"/>
                </a:solidFill>
                <a:sym typeface="Wingdings" pitchFamily="2" charset="2"/>
              </a:rPr>
              <a:t>(O</a:t>
            </a:r>
            <a:r>
              <a:rPr lang="en-US" sz="2000" b="1" baseline="-25000" dirty="0" smtClean="0">
                <a:solidFill>
                  <a:srgbClr val="DB7017"/>
                </a:solidFill>
                <a:sym typeface="Wingdings" pitchFamily="2" charset="2"/>
              </a:rPr>
              <a:t>2</a:t>
            </a:r>
            <a:r>
              <a:rPr lang="en-US" sz="2000" b="1" dirty="0" smtClean="0">
                <a:solidFill>
                  <a:srgbClr val="DB7017"/>
                </a:solidFill>
                <a:sym typeface="Wingdings" pitchFamily="2" charset="2"/>
              </a:rPr>
              <a:t>) </a:t>
            </a:r>
            <a:r>
              <a:rPr lang="en-US" sz="2000" b="1" baseline="0" dirty="0" smtClean="0">
                <a:solidFill>
                  <a:srgbClr val="DB7017"/>
                </a:solidFill>
                <a:sym typeface="Wingdings" pitchFamily="2" charset="2"/>
              </a:rPr>
              <a:t>	</a:t>
            </a:r>
            <a:r>
              <a:rPr lang="en-US" sz="2000" b="1" dirty="0" smtClean="0">
                <a:solidFill>
                  <a:srgbClr val="DB7017"/>
                </a:solidFill>
                <a:sym typeface="Wingdings" pitchFamily="2" charset="2"/>
              </a:rPr>
              <a:t>      </a:t>
            </a:r>
            <a:r>
              <a:rPr lang="en-US" sz="2000" b="1" baseline="0" dirty="0" smtClean="0">
                <a:solidFill>
                  <a:srgbClr val="DB7017"/>
                </a:solidFill>
                <a:sym typeface="Wingdings" pitchFamily="2" charset="2"/>
              </a:rPr>
              <a:t>(CO</a:t>
            </a:r>
            <a:r>
              <a:rPr lang="en-US" sz="2000" b="1" baseline="-25000" dirty="0" smtClean="0">
                <a:solidFill>
                  <a:srgbClr val="DB7017"/>
                </a:solidFill>
                <a:sym typeface="Wingdings" pitchFamily="2" charset="2"/>
              </a:rPr>
              <a:t>2</a:t>
            </a:r>
            <a:r>
              <a:rPr lang="en-US" sz="2000" b="1" baseline="0" dirty="0" smtClean="0">
                <a:solidFill>
                  <a:srgbClr val="DB7017"/>
                </a:solidFill>
                <a:sym typeface="Wingdings" pitchFamily="2" charset="2"/>
              </a:rPr>
              <a:t>)	               (H</a:t>
            </a:r>
            <a:r>
              <a:rPr lang="en-US" sz="2000" b="1" baseline="-25000" dirty="0" smtClean="0">
                <a:solidFill>
                  <a:srgbClr val="DB7017"/>
                </a:solidFill>
                <a:sym typeface="Wingdings" pitchFamily="2" charset="2"/>
              </a:rPr>
              <a:t>2</a:t>
            </a:r>
            <a:r>
              <a:rPr lang="en-US" sz="2000" b="1" baseline="0" dirty="0" smtClean="0">
                <a:solidFill>
                  <a:srgbClr val="DB7017"/>
                </a:solidFill>
                <a:sym typeface="Wingdings" pitchFamily="2" charset="2"/>
              </a:rPr>
              <a:t>O)	(energy)</a:t>
            </a:r>
            <a:r>
              <a:rPr lang="en-US" sz="2000" b="1" baseline="0" dirty="0" smtClean="0">
                <a:solidFill>
                  <a:srgbClr val="00B050"/>
                </a:solidFill>
                <a:sym typeface="Wingdings" pitchFamily="2" charset="2"/>
              </a:rPr>
              <a:t>	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0" y="4572000"/>
            <a:ext cx="6226609" cy="838201"/>
            <a:chOff x="2286000" y="4572000"/>
            <a:chExt cx="6226609" cy="838201"/>
          </a:xfrm>
        </p:grpSpPr>
        <p:sp>
          <p:nvSpPr>
            <p:cNvPr id="11" name="Left Brace 10"/>
            <p:cNvSpPr/>
            <p:nvPr/>
          </p:nvSpPr>
          <p:spPr>
            <a:xfrm rot="16200000">
              <a:off x="6275605" y="3173196"/>
              <a:ext cx="838200" cy="3635809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999004" y="3858996"/>
              <a:ext cx="838200" cy="22642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09800" y="541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REACTANTS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541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PRODUCTS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828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59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72683"/>
            <a:ext cx="4038600" cy="41661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ORGANISM: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SPECIALTY CELL TYPES: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ORGANELLE: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133600" y="1524001"/>
            <a:ext cx="3733800" cy="533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DB7017"/>
                </a:solidFill>
              </a:rPr>
              <a:t>All living things!</a:t>
            </a:r>
            <a:endParaRPr lang="en-US" dirty="0">
              <a:solidFill>
                <a:srgbClr val="DB7017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685800" y="304800"/>
            <a:ext cx="26670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Flap Title</a:t>
            </a:r>
            <a:endParaRPr lang="en-US" dirty="0"/>
          </a:p>
        </p:txBody>
      </p:sp>
      <p:sp>
        <p:nvSpPr>
          <p:cNvPr id="7" name="Pentagon 6"/>
          <p:cNvSpPr/>
          <p:nvPr/>
        </p:nvSpPr>
        <p:spPr>
          <a:xfrm rot="16200000">
            <a:off x="647700" y="5448300"/>
            <a:ext cx="990600" cy="1524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Inside Flap </a:t>
            </a:r>
          </a:p>
          <a:p>
            <a:pPr algn="ctr"/>
            <a:r>
              <a:rPr lang="en-US" dirty="0" smtClean="0"/>
              <a:t>(right side)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05200" y="3200400"/>
            <a:ext cx="5334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Muscle cells,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sperm cells, nerve cells (all need lots of energy)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B701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133600" y="4953000"/>
            <a:ext cx="6172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B701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Mitochondria		Draw it!	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DB701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78" name="Picture 2" descr="https://openclipart.org/image/2400px/svg_to_png/203796/Mitochondri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495800"/>
            <a:ext cx="2057400" cy="2093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9793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Types of Cellular Respiration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AEROBIC</a:t>
            </a:r>
            <a:endParaRPr lang="en-US" sz="2000" dirty="0" smtClean="0"/>
          </a:p>
          <a:p>
            <a:pPr lvl="1"/>
            <a:r>
              <a:rPr lang="en-US" dirty="0" smtClean="0"/>
              <a:t>Uses _________________</a:t>
            </a:r>
            <a:endParaRPr lang="en-US" sz="2400" dirty="0" smtClean="0"/>
          </a:p>
          <a:p>
            <a:pPr lvl="1"/>
            <a:r>
              <a:rPr lang="en-US" dirty="0" smtClean="0"/>
              <a:t>Produces _____________________</a:t>
            </a:r>
            <a:endParaRPr lang="en-US" sz="2400" dirty="0" smtClean="0"/>
          </a:p>
          <a:p>
            <a:pPr lvl="1"/>
            <a:r>
              <a:rPr lang="en-US" dirty="0" smtClean="0"/>
              <a:t>Occurs in _____________________</a:t>
            </a:r>
            <a:endParaRPr lang="en-US" sz="2400" dirty="0" smtClean="0"/>
          </a:p>
          <a:p>
            <a:pPr lvl="1"/>
            <a:r>
              <a:rPr lang="en-US" dirty="0" smtClean="0"/>
              <a:t>____________________ cells only</a:t>
            </a:r>
            <a:endParaRPr lang="en-US" sz="2400" dirty="0" smtClean="0"/>
          </a:p>
          <a:p>
            <a:pPr lvl="1"/>
            <a:r>
              <a:rPr lang="en-US" dirty="0" smtClean="0"/>
              <a:t> </a:t>
            </a:r>
            <a:endParaRPr lang="en-US" sz="2400" dirty="0" smtClean="0"/>
          </a:p>
          <a:p>
            <a:endParaRPr lang="en-US" b="1" dirty="0" smtClean="0"/>
          </a:p>
          <a:p>
            <a:endParaRPr lang="en-US" sz="2800" dirty="0" smtClean="0"/>
          </a:p>
          <a:p>
            <a:pPr lvl="0"/>
            <a:r>
              <a:rPr lang="en-US" b="1" dirty="0" smtClean="0"/>
              <a:t>ANAEROBIC</a:t>
            </a:r>
            <a:endParaRPr lang="en-US" sz="2000" dirty="0" smtClean="0"/>
          </a:p>
          <a:p>
            <a:pPr lvl="1"/>
            <a:r>
              <a:rPr lang="en-US" dirty="0" smtClean="0"/>
              <a:t>No ________________</a:t>
            </a:r>
            <a:endParaRPr lang="en-US" sz="2400" dirty="0" smtClean="0"/>
          </a:p>
          <a:p>
            <a:pPr lvl="1"/>
            <a:r>
              <a:rPr lang="en-US" dirty="0" smtClean="0"/>
              <a:t>Produces _____________________</a:t>
            </a:r>
            <a:endParaRPr lang="en-US" sz="2400" dirty="0" smtClean="0"/>
          </a:p>
          <a:p>
            <a:pPr lvl="1"/>
            <a:r>
              <a:rPr lang="en-US" dirty="0" smtClean="0"/>
              <a:t>Occurs in _____________________</a:t>
            </a:r>
            <a:endParaRPr lang="en-US" sz="2400" dirty="0" smtClean="0"/>
          </a:p>
          <a:p>
            <a:pPr lvl="1"/>
            <a:r>
              <a:rPr lang="en-US" b="1" dirty="0" smtClean="0"/>
              <a:t> </a:t>
            </a:r>
            <a:endParaRPr lang="en-US" sz="2400" dirty="0" smtClean="0"/>
          </a:p>
          <a:p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152400" y="304800"/>
            <a:ext cx="19812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Flap Title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1905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Oxygen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209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36 ATP (very efficient!)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25908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Mitochondria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895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Eukaryotic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2766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Glucose + O2 </a:t>
            </a:r>
            <a:r>
              <a:rPr lang="en-US" sz="2000" b="1" dirty="0" smtClean="0">
                <a:solidFill>
                  <a:srgbClr val="0070C0"/>
                </a:solidFill>
                <a:sym typeface="Wingdings" pitchFamily="2" charset="2"/>
              </a:rPr>
              <a:t> CO2 + H2O + 36 ATP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4648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DB7017"/>
                </a:solidFill>
              </a:rPr>
              <a:t>Oxygen</a:t>
            </a:r>
            <a:endParaRPr lang="en-US" b="1" dirty="0">
              <a:solidFill>
                <a:srgbClr val="DB701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5029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DB7017"/>
                </a:solidFill>
              </a:rPr>
              <a:t>2 ATP  (lot less!)</a:t>
            </a:r>
            <a:endParaRPr lang="en-US" b="1" dirty="0">
              <a:solidFill>
                <a:srgbClr val="DB7017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5391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DB7017"/>
                </a:solidFill>
              </a:rPr>
              <a:t>Cytoplasm</a:t>
            </a:r>
            <a:endParaRPr lang="en-US" b="1" dirty="0">
              <a:solidFill>
                <a:srgbClr val="DB7017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571500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DB7017"/>
                </a:solidFill>
              </a:rPr>
              <a:t>Done by Prokaryotes, Yeast, and Muscle Cells</a:t>
            </a:r>
            <a:endParaRPr lang="en-US" b="1" dirty="0">
              <a:solidFill>
                <a:srgbClr val="DB70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93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631</Words>
  <Application>Microsoft Office PowerPoint</Application>
  <PresentationFormat>On-screen Show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PHOTOSYNTHESIS  &amp;  CELLULAR RESPIRATION</vt:lpstr>
      <vt:lpstr>POGIL – Photosynthesis, Respiration</vt:lpstr>
      <vt:lpstr>Foldable</vt:lpstr>
      <vt:lpstr>PHOTOSYNTHESIS * Purpose * Equation</vt:lpstr>
      <vt:lpstr>Location</vt:lpstr>
      <vt:lpstr>Factors that affect the RATE of Photosynthesis in plants</vt:lpstr>
      <vt:lpstr>CELLULAR RESPIRATION * Purpose * Equation</vt:lpstr>
      <vt:lpstr>Location</vt:lpstr>
      <vt:lpstr>Types of Cellular Respiration</vt:lpstr>
      <vt:lpstr>2 TYPES OF ANAEROBIC RESPIRATION</vt:lpstr>
      <vt:lpstr>Relationship Between  Photosynthesis &amp; Cellular Respiration</vt:lpstr>
      <vt:lpstr>Slide 12</vt:lpstr>
      <vt:lpstr>ATP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 &amp;  CELLULAR RESPIRATION</dc:title>
  <dc:creator>Computer</dc:creator>
  <cp:lastModifiedBy>Computer</cp:lastModifiedBy>
  <cp:revision>46</cp:revision>
  <cp:lastPrinted>2016-02-23T12:37:06Z</cp:lastPrinted>
  <dcterms:created xsi:type="dcterms:W3CDTF">2016-02-21T23:55:41Z</dcterms:created>
  <dcterms:modified xsi:type="dcterms:W3CDTF">2016-06-30T20:47:08Z</dcterms:modified>
</cp:coreProperties>
</file>