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2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6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9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9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6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6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1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0A96-03EA-4535-A65C-8524CCE989A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FF4B-8251-4639-A0A7-E55466E0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7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SELECTION COMIC STRIP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Due Date: 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2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page from a comic book </a:t>
            </a:r>
            <a:r>
              <a:rPr lang="en-US" dirty="0" smtClean="0"/>
              <a:t>about </a:t>
            </a:r>
            <a:r>
              <a:rPr lang="en-US" dirty="0"/>
              <a:t>natural selection.  Use the following statements in combination with illustrations on panels to creatively display the information.  You must be neat and use color (1 </a:t>
            </a:r>
            <a:r>
              <a:rPr lang="en-US" dirty="0" err="1"/>
              <a:t>pt</a:t>
            </a:r>
            <a:r>
              <a:rPr lang="en-US" dirty="0"/>
              <a:t>).  The comic strip must include the captions below (4 pts) and correctly illustrated drawings in each panel (4 pts)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in Mind: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Organisms need to be real</a:t>
            </a:r>
          </a:p>
          <a:p>
            <a:r>
              <a:rPr lang="en-US" sz="4000" dirty="0" smtClean="0"/>
              <a:t>Selection process needs to be plausible</a:t>
            </a:r>
          </a:p>
          <a:p>
            <a:r>
              <a:rPr lang="en-US" sz="4000" dirty="0" smtClean="0"/>
              <a:t>Take a look at the questions on the back BEFORE you start designing your comic strip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21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Let’s Model: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728" y="1571812"/>
            <a:ext cx="7582236" cy="36695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2697" y="5487650"/>
            <a:ext cx="1022919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Fish</a:t>
            </a:r>
            <a:r>
              <a:rPr lang="en-US" sz="3200" dirty="0" smtClean="0"/>
              <a:t> </a:t>
            </a:r>
            <a:r>
              <a:rPr lang="en-US" sz="3200" dirty="0"/>
              <a:t>come in a variety of </a:t>
            </a:r>
            <a:r>
              <a:rPr lang="en-US" sz="4400" dirty="0">
                <a:solidFill>
                  <a:srgbClr val="00B050"/>
                </a:solidFill>
              </a:rPr>
              <a:t>sizes</a:t>
            </a:r>
            <a:r>
              <a:rPr lang="en-US" sz="3200" dirty="0" smtClean="0"/>
              <a:t>.  </a:t>
            </a:r>
            <a:r>
              <a:rPr lang="en-US" sz="3200" dirty="0"/>
              <a:t>This is called genetic </a:t>
            </a:r>
            <a:r>
              <a:rPr lang="en-US" sz="3200" b="1" dirty="0"/>
              <a:t>variation</a:t>
            </a:r>
            <a:r>
              <a:rPr lang="en-US" sz="32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3048" y="157655"/>
            <a:ext cx="5123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Select ONE organism and ONE TRAIT/PHENOTYPE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47297" y="2002221"/>
            <a:ext cx="3200400" cy="305851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Edit the captions to fit YOUR evolution scenario.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8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40" y="1335881"/>
            <a:ext cx="6587588" cy="31493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151" y="5011341"/>
            <a:ext cx="110673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More offspring are produced than the environment can support; therefore, some die and some survive.  This is called </a:t>
            </a:r>
            <a:r>
              <a:rPr lang="en-US" sz="3200" b="1" dirty="0"/>
              <a:t>overproduction</a:t>
            </a:r>
            <a:r>
              <a:rPr lang="en-US" sz="3200" dirty="0" smtClean="0"/>
              <a:t>.  </a:t>
            </a:r>
            <a:endParaRPr lang="en-US" sz="32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32428" y="173421"/>
            <a:ext cx="45971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Draw </a:t>
            </a:r>
            <a:r>
              <a:rPr lang="en-US" sz="2400" dirty="0" err="1" smtClean="0">
                <a:solidFill>
                  <a:srgbClr val="FF0000"/>
                </a:solidFill>
              </a:rPr>
              <a:t>Xs</a:t>
            </a:r>
            <a:r>
              <a:rPr lang="en-US" sz="2400" dirty="0" smtClean="0">
                <a:solidFill>
                  <a:srgbClr val="FF0000"/>
                </a:solidFill>
              </a:rPr>
              <a:t> to show ONE particular phenotype variety NOT SURVIVING as well. 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This example has the LARGE FISH not surviving as well.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 smtClean="0">
                <a:solidFill>
                  <a:srgbClr val="FF0000"/>
                </a:solidFill>
              </a:rPr>
              <a:t>Keep in mind a REASON for this selective pressure (predator, food source, </a:t>
            </a:r>
            <a:r>
              <a:rPr lang="en-US" sz="2400" i="1" dirty="0" err="1" smtClean="0">
                <a:solidFill>
                  <a:srgbClr val="FF0000"/>
                </a:solidFill>
              </a:rPr>
              <a:t>etc</a:t>
            </a:r>
            <a:r>
              <a:rPr lang="en-US" sz="2400" i="1" dirty="0" smtClean="0">
                <a:solidFill>
                  <a:srgbClr val="FF0000"/>
                </a:solidFill>
              </a:rPr>
              <a:t>)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8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65" y="579893"/>
            <a:ext cx="7723247" cy="33457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4496" y="4635062"/>
            <a:ext cx="1100433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survivors (</a:t>
            </a:r>
            <a:r>
              <a:rPr lang="en-US" sz="3200" dirty="0" smtClean="0">
                <a:solidFill>
                  <a:srgbClr val="00B050"/>
                </a:solidFill>
              </a:rPr>
              <a:t>smaller fish</a:t>
            </a:r>
            <a:r>
              <a:rPr lang="en-US" sz="3200" dirty="0" smtClean="0"/>
              <a:t>) </a:t>
            </a:r>
            <a:r>
              <a:rPr lang="en-US" sz="3200" dirty="0"/>
              <a:t>must compete for limited resources.  The </a:t>
            </a:r>
            <a:r>
              <a:rPr lang="en-US" sz="3200" dirty="0" smtClean="0">
                <a:solidFill>
                  <a:srgbClr val="00B050"/>
                </a:solidFill>
              </a:rPr>
              <a:t>small fish </a:t>
            </a:r>
            <a:r>
              <a:rPr lang="en-US" sz="3200" dirty="0" smtClean="0"/>
              <a:t>are most </a:t>
            </a:r>
            <a:r>
              <a:rPr lang="en-US" sz="3200" dirty="0"/>
              <a:t>fit (best adapted) survive and reproduce.  This is called </a:t>
            </a:r>
            <a:r>
              <a:rPr lang="en-US" sz="3200" b="1" dirty="0"/>
              <a:t>competition</a:t>
            </a:r>
            <a:r>
              <a:rPr lang="en-US" sz="3200" dirty="0"/>
              <a:t> and </a:t>
            </a:r>
            <a:r>
              <a:rPr lang="en-US" sz="3200" b="1" dirty="0"/>
              <a:t>survival of the fittest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70202" y="346841"/>
            <a:ext cx="37012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Not ALL large fish varieties have to die, but it should be obvious which trait is being selected for survival.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9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11" y="875129"/>
            <a:ext cx="8035570" cy="36018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5311" y="4477017"/>
            <a:ext cx="11603420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sized fish survive and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 on their favorable variations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phenotypes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their offspring, and over time the population changes in that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 </a:t>
            </a:r>
            <a:r>
              <a:rPr lang="en-US" sz="32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contain mostly small fish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called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selection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3048" y="157655"/>
            <a:ext cx="5123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Be sure to use arrows and/or size to indicate parents and offspring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8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NATURAL SELECTION COMIC STRIP</vt:lpstr>
      <vt:lpstr>Directions: </vt:lpstr>
      <vt:lpstr>Keep in Mind:</vt:lpstr>
      <vt:lpstr>Let’s Model: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 COMIC STRIP</dc:title>
  <dc:creator>Mathis, Lindsay A.</dc:creator>
  <cp:lastModifiedBy>Buchy, Emily A.</cp:lastModifiedBy>
  <cp:revision>4</cp:revision>
  <dcterms:created xsi:type="dcterms:W3CDTF">2017-05-10T12:07:37Z</dcterms:created>
  <dcterms:modified xsi:type="dcterms:W3CDTF">2017-05-10T13:03:09Z</dcterms:modified>
</cp:coreProperties>
</file>