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20" r:id="rId2"/>
    <p:sldId id="321" r:id="rId3"/>
    <p:sldId id="257" r:id="rId4"/>
    <p:sldId id="323" r:id="rId5"/>
    <p:sldId id="324" r:id="rId6"/>
    <p:sldId id="258" r:id="rId7"/>
    <p:sldId id="325" r:id="rId8"/>
    <p:sldId id="326" r:id="rId9"/>
    <p:sldId id="32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89" r:id="rId20"/>
    <p:sldId id="268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273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296" r:id="rId41"/>
    <p:sldId id="298" r:id="rId42"/>
    <p:sldId id="299" r:id="rId43"/>
    <p:sldId id="300" r:id="rId44"/>
    <p:sldId id="301" r:id="rId45"/>
    <p:sldId id="302" r:id="rId46"/>
    <p:sldId id="305" r:id="rId47"/>
    <p:sldId id="303" r:id="rId48"/>
    <p:sldId id="304" r:id="rId49"/>
    <p:sldId id="306" r:id="rId50"/>
    <p:sldId id="311" r:id="rId51"/>
    <p:sldId id="312" r:id="rId52"/>
    <p:sldId id="313" r:id="rId53"/>
    <p:sldId id="307" r:id="rId54"/>
    <p:sldId id="308" r:id="rId55"/>
    <p:sldId id="309" r:id="rId56"/>
    <p:sldId id="310" r:id="rId57"/>
    <p:sldId id="314" r:id="rId58"/>
    <p:sldId id="315" r:id="rId59"/>
    <p:sldId id="316" r:id="rId60"/>
    <p:sldId id="317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1FE1E-3037-43D9-B28A-7A6149674BA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5DB87-3844-4A02-903B-0999104D0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4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5DB87-3844-4A02-903B-0999104D086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7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354F-7BF9-435B-8805-571891D20A67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8C03-E7FC-41C1-9016-040A0B54C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354F-7BF9-435B-8805-571891D20A67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8C03-E7FC-41C1-9016-040A0B54C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354F-7BF9-435B-8805-571891D20A67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8C03-E7FC-41C1-9016-040A0B54C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354F-7BF9-435B-8805-571891D20A67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8C03-E7FC-41C1-9016-040A0B54C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354F-7BF9-435B-8805-571891D20A67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8C03-E7FC-41C1-9016-040A0B54C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354F-7BF9-435B-8805-571891D20A67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8C03-E7FC-41C1-9016-040A0B54C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354F-7BF9-435B-8805-571891D20A67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8C03-E7FC-41C1-9016-040A0B54C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354F-7BF9-435B-8805-571891D20A67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8C03-E7FC-41C1-9016-040A0B54C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354F-7BF9-435B-8805-571891D20A67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8C03-E7FC-41C1-9016-040A0B54C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354F-7BF9-435B-8805-571891D20A67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8C03-E7FC-41C1-9016-040A0B54C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354F-7BF9-435B-8805-571891D20A67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8C03-E7FC-41C1-9016-040A0B54C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C354F-7BF9-435B-8805-571891D20A67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8C03-E7FC-41C1-9016-040A0B54C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nova/body/science-picky-eaters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ehz7tCxjS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Unit 7: </a:t>
            </a:r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study of genes, traits, and heredity!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228600"/>
            <a:ext cx="9877426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1200" y="609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The “father” of genetics.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8382000" cy="466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67000" y="3429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GENES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ALLELES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3810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TRAIT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4572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DOMINANT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5334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RECESSIVE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877426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7924800" cy="441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09800" y="2590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sexually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276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3657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gene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648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Segregated/separated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3276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independently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0"/>
            <a:ext cx="91821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8153400" y="0"/>
            <a:ext cx="990600" cy="2133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7162800" cy="300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276600"/>
            <a:ext cx="5257800" cy="298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77000" y="4114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Homologous Chromosomes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3352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GENE/ALLELE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638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GENE/ALLELE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74259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562600" cy="423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5400" y="457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letters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457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Physical appearance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55818"/>
            <a:ext cx="3393098" cy="291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"/>
            <a:ext cx="575612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7169" y="2971800"/>
            <a:ext cx="558683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2170"/>
            <a:ext cx="9144000" cy="36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24200" y="7575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685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SAME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12147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HOMOZYGOUS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5195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SAME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32721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DIFFERENT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3810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HETEROZYGOUS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4114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DIFFERENT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56777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7800" y="914400"/>
            <a:ext cx="1295400" cy="228600"/>
          </a:xfrm>
          <a:prstGeom prst="rect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33400" y="914400"/>
            <a:ext cx="8077200" cy="457200"/>
            <a:chOff x="533400" y="914400"/>
            <a:chExt cx="8077200" cy="457200"/>
          </a:xfrm>
        </p:grpSpPr>
        <p:sp>
          <p:nvSpPr>
            <p:cNvPr id="4" name="Rectangle 3"/>
            <p:cNvSpPr/>
            <p:nvPr/>
          </p:nvSpPr>
          <p:spPr>
            <a:xfrm>
              <a:off x="7315200" y="914400"/>
              <a:ext cx="1295400" cy="228600"/>
            </a:xfrm>
            <a:prstGeom prst="rect">
              <a:avLst/>
            </a:prstGeom>
            <a:solidFill>
              <a:srgbClr val="FFC000">
                <a:alpha val="4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" y="1143000"/>
              <a:ext cx="762000" cy="228600"/>
            </a:xfrm>
            <a:prstGeom prst="rect">
              <a:avLst/>
            </a:prstGeom>
            <a:solidFill>
              <a:srgbClr val="FFC000">
                <a:alpha val="4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5486400" y="1143000"/>
            <a:ext cx="2590800" cy="228600"/>
          </a:xfrm>
          <a:prstGeom prst="rect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1752600"/>
            <a:ext cx="2286000" cy="228600"/>
          </a:xfrm>
          <a:prstGeom prst="rect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1600" y="1981200"/>
            <a:ext cx="228600" cy="304800"/>
          </a:xfrm>
          <a:prstGeom prst="rect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284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95400" y="5450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Observable, physical trait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143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Gene/allele combination; the LETTERS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90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Look at it!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733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Examine the genes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838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Genotype determines phenotype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1905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Environment interacts with genes to alter and affect traits/phenotypes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943600" y="3810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Genotype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3733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Environment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0"/>
          <a:ext cx="8915400" cy="5791200"/>
        </p:xfrm>
        <a:graphic>
          <a:graphicData uri="http://schemas.openxmlformats.org/drawingml/2006/table">
            <a:tbl>
              <a:tblPr/>
              <a:tblGrid>
                <a:gridCol w="4341916"/>
                <a:gridCol w="4573484"/>
              </a:tblGrid>
              <a:tr h="2802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entury Gothic"/>
                          <a:ea typeface="Times New Roman"/>
                          <a:cs typeface="Times New Roman"/>
                        </a:rPr>
                        <a:t>Genotypes and Phenotypes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entury Gothic"/>
                          <a:ea typeface="Times New Roman"/>
                          <a:cs typeface="Times New Roman"/>
                        </a:rPr>
                        <a:t>Environmental Effect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27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entury Gothic"/>
                          <a:ea typeface="Times New Roman"/>
                          <a:cs typeface="Times New Roman"/>
                        </a:rPr>
                        <a:t>Phenotype</a:t>
                      </a:r>
                      <a:r>
                        <a:rPr lang="en-US" sz="1800" dirty="0">
                          <a:latin typeface="Century Gothic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800" dirty="0" smtClean="0">
                          <a:latin typeface="Century Gothic"/>
                          <a:ea typeface="Times New Roman"/>
                          <a:cs typeface="Times New Roman"/>
                        </a:rPr>
                        <a:t>___________________________________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entury Gothic"/>
                          <a:ea typeface="Times New Roman"/>
                          <a:cs typeface="Times New Roman"/>
                        </a:rPr>
                        <a:t>Genotype</a:t>
                      </a:r>
                      <a:r>
                        <a:rPr lang="en-US" sz="1800" dirty="0">
                          <a:latin typeface="Century Gothic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800" dirty="0" smtClean="0">
                          <a:latin typeface="Century Gothic"/>
                          <a:ea typeface="Times New Roman"/>
                          <a:cs typeface="Times New Roman"/>
                        </a:rPr>
                        <a:t>___________________________________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entury Gothic"/>
                          <a:ea typeface="Times New Roman"/>
                          <a:cs typeface="Times New Roman"/>
                        </a:rPr>
                        <a:t>How can you determine the </a:t>
                      </a:r>
                      <a:r>
                        <a:rPr lang="en-US" sz="1800" b="1" dirty="0">
                          <a:latin typeface="Century Gothic"/>
                          <a:ea typeface="Times New Roman"/>
                          <a:cs typeface="Times New Roman"/>
                        </a:rPr>
                        <a:t>phenotype</a:t>
                      </a:r>
                      <a:r>
                        <a:rPr lang="en-US" sz="1800" dirty="0">
                          <a:latin typeface="Century Gothic"/>
                          <a:ea typeface="Times New Roman"/>
                          <a:cs typeface="Times New Roman"/>
                        </a:rPr>
                        <a:t> of an organism? </a:t>
                      </a:r>
                      <a:endParaRPr lang="en-US" sz="1800" dirty="0" smtClean="0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entury Gothic"/>
                          <a:ea typeface="Times New Roman"/>
                          <a:cs typeface="Times New Roman"/>
                        </a:rPr>
                        <a:t>How can you determine the </a:t>
                      </a:r>
                      <a:r>
                        <a:rPr lang="en-US" sz="1800" b="1" dirty="0">
                          <a:latin typeface="Century Gothic"/>
                          <a:ea typeface="Times New Roman"/>
                          <a:cs typeface="Times New Roman"/>
                        </a:rPr>
                        <a:t>genotype</a:t>
                      </a:r>
                      <a:r>
                        <a:rPr lang="en-US" sz="1800" dirty="0">
                          <a:latin typeface="Century Gothic"/>
                          <a:ea typeface="Times New Roman"/>
                          <a:cs typeface="Times New Roman"/>
                        </a:rPr>
                        <a:t> of an organism?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entury Gothic"/>
                          <a:ea typeface="Times New Roman"/>
                          <a:cs typeface="Times New Roman"/>
                        </a:rPr>
                        <a:t>How does an organism’s genotype affect their phenotype? </a:t>
                      </a:r>
                      <a:endParaRPr lang="en-US" sz="1800" dirty="0" smtClean="0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entury Gothic"/>
                          <a:ea typeface="Times New Roman"/>
                          <a:cs typeface="Times New Roman"/>
                        </a:rPr>
                        <a:t>How can the environment affect an organism’s phenotype? </a:t>
                      </a:r>
                      <a:endParaRPr lang="en-US" sz="1800" dirty="0" smtClean="0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entury Gothic"/>
                          <a:ea typeface="Times New Roman"/>
                          <a:cs typeface="Times New Roman"/>
                        </a:rPr>
                        <a:t>Name an example of the way that the environment affects an organism’s phenotype. </a:t>
                      </a:r>
                      <a:endParaRPr lang="en-US" sz="1800" dirty="0" smtClean="0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entury Gothic"/>
                          <a:ea typeface="Times New Roman"/>
                          <a:cs typeface="Times New Roman"/>
                        </a:rPr>
                        <a:t>Complete the following: </a:t>
                      </a:r>
                      <a:endParaRPr lang="en-US" sz="1800" dirty="0" smtClean="0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entury Gothic"/>
                          <a:ea typeface="Times New Roman"/>
                          <a:cs typeface="Times New Roman"/>
                        </a:rPr>
                        <a:t>Phenotype = _______________ + </a:t>
                      </a:r>
                      <a:r>
                        <a:rPr lang="en-US" sz="1400" dirty="0" smtClean="0">
                          <a:latin typeface="Century Gothic"/>
                          <a:ea typeface="Times New Roman"/>
                          <a:cs typeface="Times New Roman"/>
                        </a:rPr>
                        <a:t>______________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of Traits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Survey according to the traits you have.</a:t>
            </a:r>
          </a:p>
          <a:p>
            <a:r>
              <a:rPr lang="en-US" dirty="0" smtClean="0"/>
              <a:t>Then we will get some class data!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Are these traits heritable (genetic) or environmental (acquired)?  Can a trait be both?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332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Vocabulary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front side only.</a:t>
            </a:r>
          </a:p>
          <a:p>
            <a:r>
              <a:rPr lang="en-US" dirty="0" smtClean="0"/>
              <a:t>Check answers at the SSS!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28600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Genetics Practice Problems #2: Writing Alleles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7848600" cy="476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5921514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Complete the rest and check your answers at the SSS before moving on to the “Reading” about Gene Chromosome Theory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Amoeba Sisters: </a:t>
            </a:r>
            <a:r>
              <a:rPr lang="en-US" sz="3600" dirty="0" err="1" smtClean="0"/>
              <a:t>Mendelian</a:t>
            </a:r>
            <a:r>
              <a:rPr lang="en-US" sz="3600" dirty="0" smtClean="0"/>
              <a:t> Inheritance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questions as we watch.</a:t>
            </a:r>
          </a:p>
          <a:p>
            <a:r>
              <a:rPr lang="en-US" dirty="0" smtClean="0"/>
              <a:t>We may pause throughout!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696200" cy="621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5721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6858000" cy="618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Hornimonsters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A Heredity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smtClean="0"/>
              <a:t>Work in pairs.</a:t>
            </a:r>
          </a:p>
          <a:p>
            <a:r>
              <a:rPr lang="en-US" dirty="0" smtClean="0"/>
              <a:t>Fill in your data table then answer the questions!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1488" cy="70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Punnett</a:t>
            </a:r>
            <a:r>
              <a:rPr lang="en-US" dirty="0" smtClean="0"/>
              <a:t> 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tool</a:t>
            </a:r>
            <a:r>
              <a:rPr lang="en-US" dirty="0" smtClean="0"/>
              <a:t> used to predict POSSIBLE genetic outcomes (likelihood) for a trait</a:t>
            </a:r>
          </a:p>
          <a:p>
            <a:r>
              <a:rPr lang="en-US" dirty="0" smtClean="0"/>
              <a:t>Terminology: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P = parental generation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 first filial (first generation offspring of parents)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second filial (offspring of the first generation)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28600" y="152400"/>
            <a:ext cx="2209800" cy="13716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TAKE NOTES!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9601"/>
            <a:ext cx="9296400" cy="701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Punnett</a:t>
            </a:r>
            <a:r>
              <a:rPr lang="en-US" dirty="0" smtClean="0"/>
              <a:t> Square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In peas, Round (R) is dominant to wrinkled (r).</a:t>
            </a:r>
          </a:p>
          <a:p>
            <a:pPr lvl="1"/>
            <a:r>
              <a:rPr lang="en-US" dirty="0" smtClean="0"/>
              <a:t>Cross a homozygous round parent with a homozygous wrinkled parent.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286000" y="4495800"/>
            <a:ext cx="2362200" cy="1905000"/>
            <a:chOff x="3505200" y="4038600"/>
            <a:chExt cx="2362200" cy="1905000"/>
          </a:xfrm>
        </p:grpSpPr>
        <p:sp>
          <p:nvSpPr>
            <p:cNvPr id="9" name="Rectangle 8"/>
            <p:cNvSpPr/>
            <p:nvPr/>
          </p:nvSpPr>
          <p:spPr>
            <a:xfrm>
              <a:off x="3505200" y="4038600"/>
              <a:ext cx="2362200" cy="1905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9" idx="0"/>
              <a:endCxn id="9" idx="2"/>
            </p:cNvCxnSpPr>
            <p:nvPr/>
          </p:nvCxnSpPr>
          <p:spPr>
            <a:xfrm>
              <a:off x="4686300" y="4038600"/>
              <a:ext cx="0" cy="1905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1"/>
              <a:endCxn id="9" idx="3"/>
            </p:cNvCxnSpPr>
            <p:nvPr/>
          </p:nvCxnSpPr>
          <p:spPr>
            <a:xfrm>
              <a:off x="3505200" y="4991100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981200" y="3429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Gametes/alleles from Parent 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200" y="3657600"/>
            <a:ext cx="461665" cy="304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Gametes/alleles from Parent 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0" y="3875544"/>
            <a:ext cx="342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F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b="1" dirty="0" smtClean="0">
                <a:solidFill>
                  <a:srgbClr val="7030A0"/>
                </a:solidFill>
              </a:rPr>
              <a:t> Results:</a:t>
            </a:r>
          </a:p>
          <a:p>
            <a:endParaRPr lang="en-US" sz="2400" dirty="0" smtClean="0"/>
          </a:p>
          <a:p>
            <a:r>
              <a:rPr lang="en-US" sz="2400" b="1" dirty="0" smtClean="0"/>
              <a:t>Genotype Ratio:</a:t>
            </a:r>
          </a:p>
          <a:p>
            <a:r>
              <a:rPr lang="en-US" sz="2400" dirty="0" smtClean="0"/>
              <a:t>___RR: ___</a:t>
            </a:r>
            <a:r>
              <a:rPr lang="en-US" sz="2400" dirty="0" err="1" smtClean="0"/>
              <a:t>Rr</a:t>
            </a:r>
            <a:r>
              <a:rPr lang="en-US" sz="2400" dirty="0" smtClean="0"/>
              <a:t>: ___</a:t>
            </a:r>
            <a:r>
              <a:rPr lang="en-US" sz="2400" dirty="0" err="1" smtClean="0"/>
              <a:t>rr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Phenotype Ratio:</a:t>
            </a:r>
            <a:endParaRPr lang="en-US" sz="2400" dirty="0" smtClean="0"/>
          </a:p>
          <a:p>
            <a:r>
              <a:rPr lang="en-US" sz="2400" dirty="0" smtClean="0"/>
              <a:t>___Round : ___Wrinkled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One More </a:t>
            </a:r>
            <a:r>
              <a:rPr lang="en-US" dirty="0" err="1" smtClean="0"/>
              <a:t>Punnett</a:t>
            </a:r>
            <a:r>
              <a:rPr lang="en-US" dirty="0" smtClean="0"/>
              <a:t> Square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Cross two of the F1 offspring from the first cross.  That means cross two heterozygous round peas.</a:t>
            </a:r>
            <a:endParaRPr lang="en-US" dirty="0"/>
          </a:p>
        </p:txBody>
      </p:sp>
      <p:grpSp>
        <p:nvGrpSpPr>
          <p:cNvPr id="2" name="Group 16"/>
          <p:cNvGrpSpPr/>
          <p:nvPr/>
        </p:nvGrpSpPr>
        <p:grpSpPr>
          <a:xfrm>
            <a:off x="2286000" y="4495800"/>
            <a:ext cx="2362200" cy="1905000"/>
            <a:chOff x="3505200" y="4038600"/>
            <a:chExt cx="2362200" cy="1905000"/>
          </a:xfrm>
        </p:grpSpPr>
        <p:sp>
          <p:nvSpPr>
            <p:cNvPr id="9" name="Rectangle 8"/>
            <p:cNvSpPr/>
            <p:nvPr/>
          </p:nvSpPr>
          <p:spPr>
            <a:xfrm>
              <a:off x="3505200" y="4038600"/>
              <a:ext cx="2362200" cy="1905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9" idx="0"/>
              <a:endCxn id="9" idx="2"/>
            </p:cNvCxnSpPr>
            <p:nvPr/>
          </p:nvCxnSpPr>
          <p:spPr>
            <a:xfrm>
              <a:off x="4686300" y="4038600"/>
              <a:ext cx="0" cy="1905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1"/>
              <a:endCxn id="9" idx="3"/>
            </p:cNvCxnSpPr>
            <p:nvPr/>
          </p:nvCxnSpPr>
          <p:spPr>
            <a:xfrm>
              <a:off x="3505200" y="4991100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981200" y="3429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Gametes/alleles from Parent 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200" y="3657600"/>
            <a:ext cx="461665" cy="304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Gametes/alleles from Parent 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3646944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F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</a:rPr>
              <a:t> Results:</a:t>
            </a:r>
          </a:p>
          <a:p>
            <a:endParaRPr lang="en-US" sz="2400" dirty="0" smtClean="0"/>
          </a:p>
          <a:p>
            <a:r>
              <a:rPr lang="en-US" sz="2400" b="1" dirty="0" smtClean="0"/>
              <a:t>Genotype Ratio:</a:t>
            </a:r>
          </a:p>
          <a:p>
            <a:r>
              <a:rPr lang="en-US" sz="2400" dirty="0" smtClean="0"/>
              <a:t>___RR: ___</a:t>
            </a:r>
            <a:r>
              <a:rPr lang="en-US" sz="2400" dirty="0" err="1" smtClean="0"/>
              <a:t>Rr</a:t>
            </a:r>
            <a:r>
              <a:rPr lang="en-US" sz="2400" dirty="0" smtClean="0"/>
              <a:t>: ___</a:t>
            </a:r>
            <a:r>
              <a:rPr lang="en-US" sz="2400" dirty="0" err="1" smtClean="0"/>
              <a:t>rr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Phenotype Ratio:</a:t>
            </a:r>
            <a:endParaRPr lang="en-US" sz="2400" dirty="0" smtClean="0"/>
          </a:p>
          <a:p>
            <a:r>
              <a:rPr lang="en-US" sz="2400" dirty="0" smtClean="0"/>
              <a:t>___Round : ___Wrinkled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What </a:t>
            </a:r>
            <a:r>
              <a:rPr lang="en-US" dirty="0" err="1" smtClean="0"/>
              <a:t>Gregor</a:t>
            </a:r>
            <a:r>
              <a:rPr lang="en-US" dirty="0" smtClean="0"/>
              <a:t> Mendel Saw!</a:t>
            </a:r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400" y="1447799"/>
            <a:ext cx="8135800" cy="330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5105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Hybrid/heterozygous </a:t>
            </a:r>
            <a:r>
              <a:rPr lang="en-US" dirty="0" smtClean="0"/>
              <a:t>crosses always result in a </a:t>
            </a:r>
            <a:r>
              <a:rPr lang="en-US" b="1" dirty="0" smtClean="0"/>
              <a:t>1:2:1 Genotype Ratio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51448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Hybrid/heterozygous</a:t>
            </a:r>
            <a:r>
              <a:rPr lang="en-US" dirty="0" smtClean="0"/>
              <a:t> crosses always result in a </a:t>
            </a:r>
            <a:r>
              <a:rPr lang="en-US" b="1" dirty="0" smtClean="0"/>
              <a:t>3:1 Phenotype Ratio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Life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Picky Eater</a:t>
            </a:r>
            <a:endParaRPr lang="en-US" dirty="0" smtClean="0"/>
          </a:p>
          <a:p>
            <a:r>
              <a:rPr lang="en-US" dirty="0" smtClean="0"/>
              <a:t>What is YOUR PHENOTYPE for PTC tasting?</a:t>
            </a:r>
          </a:p>
          <a:p>
            <a:r>
              <a:rPr lang="en-US" dirty="0" smtClean="0"/>
              <a:t>How could you determine your actual genotype?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Practice – together!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4. </a:t>
            </a:r>
            <a:r>
              <a:rPr lang="en-US" sz="2400" dirty="0" smtClean="0"/>
              <a:t>The ability to taste the chemical PTC is determined by a single gene in humans with the </a:t>
            </a:r>
            <a:r>
              <a:rPr lang="en-US" sz="2400" b="1" dirty="0" smtClean="0">
                <a:solidFill>
                  <a:srgbClr val="7030A0"/>
                </a:solidFill>
              </a:rPr>
              <a:t>ability to taste </a:t>
            </a:r>
            <a:r>
              <a:rPr lang="en-US" sz="2400" dirty="0" smtClean="0"/>
              <a:t>given by the </a:t>
            </a:r>
            <a:r>
              <a:rPr lang="en-US" sz="2400" b="1" dirty="0" smtClean="0">
                <a:solidFill>
                  <a:srgbClr val="7030A0"/>
                </a:solidFill>
              </a:rPr>
              <a:t>dominant allele T </a:t>
            </a:r>
            <a:r>
              <a:rPr lang="en-US" sz="2400" dirty="0" smtClean="0"/>
              <a:t>and the </a:t>
            </a:r>
            <a:r>
              <a:rPr lang="en-US" sz="2400" b="1" dirty="0" smtClean="0">
                <a:solidFill>
                  <a:srgbClr val="00B050"/>
                </a:solidFill>
              </a:rPr>
              <a:t>inability to taste</a:t>
            </a:r>
            <a:r>
              <a:rPr lang="en-US" sz="2400" dirty="0" smtClean="0"/>
              <a:t> by the </a:t>
            </a:r>
            <a:r>
              <a:rPr lang="en-US" sz="2400" b="1" dirty="0" smtClean="0">
                <a:solidFill>
                  <a:srgbClr val="00B050"/>
                </a:solidFill>
              </a:rPr>
              <a:t>recessive allele t</a:t>
            </a:r>
            <a:r>
              <a:rPr lang="en-US" sz="2400" dirty="0" smtClean="0"/>
              <a:t>.  Suppose </a:t>
            </a:r>
            <a:r>
              <a:rPr lang="en-US" sz="2400" b="1" dirty="0" smtClean="0">
                <a:solidFill>
                  <a:srgbClr val="FF0000"/>
                </a:solidFill>
              </a:rPr>
              <a:t>two heterozygous tasters (</a:t>
            </a:r>
            <a:r>
              <a:rPr lang="en-US" sz="2400" b="1" dirty="0" err="1" smtClean="0">
                <a:solidFill>
                  <a:srgbClr val="FF0000"/>
                </a:solidFill>
              </a:rPr>
              <a:t>Tt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/>
              <a:t>have a large family.  What is the likelihood that their first child will be a </a:t>
            </a:r>
            <a:r>
              <a:rPr lang="en-US" sz="2400" b="1" dirty="0" smtClean="0">
                <a:solidFill>
                  <a:srgbClr val="FF0000"/>
                </a:solidFill>
              </a:rPr>
              <a:t>taster</a:t>
            </a:r>
            <a:r>
              <a:rPr lang="en-US" sz="2400" dirty="0" smtClean="0"/>
              <a:t>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657600"/>
            <a:ext cx="4191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1 | KNOW YOUR PHENOYPES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STEP 2 | CHOOSE YOUR LETTERS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STEP 3 | WHO ARE THE PARENTS?</a:t>
            </a:r>
          </a:p>
          <a:p>
            <a:r>
              <a:rPr lang="en-US" sz="1400" dirty="0" smtClean="0"/>
              <a:t>	Parent 1</a:t>
            </a:r>
          </a:p>
          <a:p>
            <a:r>
              <a:rPr lang="en-US" sz="1400" dirty="0" smtClean="0"/>
              <a:t>	Parent 2</a:t>
            </a:r>
          </a:p>
          <a:p>
            <a:endParaRPr lang="en-US" sz="1400" dirty="0" smtClean="0"/>
          </a:p>
          <a:p>
            <a:r>
              <a:rPr lang="en-US" sz="1400" dirty="0" smtClean="0"/>
              <a:t>STEP 4 | SET UP YOUR SQUARE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962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Taster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Non-taster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800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Taster (T)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Non-taster (t)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5562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70C0"/>
                </a:solidFill>
              </a:rPr>
              <a:t>Tt</a:t>
            </a:r>
            <a:endParaRPr lang="en-US" sz="1600" dirty="0" smtClean="0">
              <a:solidFill>
                <a:srgbClr val="0070C0"/>
              </a:solidFill>
            </a:endParaRPr>
          </a:p>
          <a:p>
            <a:r>
              <a:rPr lang="en-US" sz="1600" dirty="0" err="1" smtClean="0">
                <a:solidFill>
                  <a:srgbClr val="0070C0"/>
                </a:solidFill>
              </a:rPr>
              <a:t>Tt</a:t>
            </a:r>
            <a:endParaRPr lang="en-US" sz="1600" dirty="0">
              <a:solidFill>
                <a:srgbClr val="0070C0"/>
              </a:solidFill>
            </a:endParaRPr>
          </a:p>
        </p:txBody>
      </p:sp>
      <p:grpSp>
        <p:nvGrpSpPr>
          <p:cNvPr id="9" name="Group 16"/>
          <p:cNvGrpSpPr/>
          <p:nvPr/>
        </p:nvGrpSpPr>
        <p:grpSpPr>
          <a:xfrm>
            <a:off x="3733800" y="4038600"/>
            <a:ext cx="2362200" cy="1905000"/>
            <a:chOff x="3505200" y="4038600"/>
            <a:chExt cx="2362200" cy="1905000"/>
          </a:xfrm>
        </p:grpSpPr>
        <p:sp>
          <p:nvSpPr>
            <p:cNvPr id="10" name="Rectangle 9"/>
            <p:cNvSpPr/>
            <p:nvPr/>
          </p:nvSpPr>
          <p:spPr>
            <a:xfrm>
              <a:off x="3505200" y="4038600"/>
              <a:ext cx="2362200" cy="1905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10" idx="0"/>
              <a:endCxn id="10" idx="2"/>
            </p:cNvCxnSpPr>
            <p:nvPr/>
          </p:nvCxnSpPr>
          <p:spPr>
            <a:xfrm>
              <a:off x="4686300" y="4038600"/>
              <a:ext cx="0" cy="1905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0" idx="1"/>
              <a:endCxn id="10" idx="3"/>
            </p:cNvCxnSpPr>
            <p:nvPr/>
          </p:nvCxnSpPr>
          <p:spPr>
            <a:xfrm>
              <a:off x="3505200" y="4991100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858000" y="42672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RESULT:</a:t>
            </a:r>
          </a:p>
          <a:p>
            <a:endParaRPr lang="en-US" dirty="0" smtClean="0"/>
          </a:p>
          <a:p>
            <a:r>
              <a:rPr lang="en-US" dirty="0" smtClean="0"/>
              <a:t>____% chance child will be a taster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Practice – together!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5. In pea plants, </a:t>
            </a:r>
            <a:r>
              <a:rPr lang="en-US" sz="2400" b="1" dirty="0" smtClean="0">
                <a:solidFill>
                  <a:srgbClr val="0070C0"/>
                </a:solidFill>
              </a:rPr>
              <a:t>spherical seeds (S) are dominant to dented seeds (s). </a:t>
            </a:r>
            <a:r>
              <a:rPr lang="en-US" sz="2400" dirty="0" smtClean="0"/>
              <a:t> In a genetic cross, one of the two plants is </a:t>
            </a:r>
            <a:r>
              <a:rPr lang="en-US" sz="2400" b="1" dirty="0" smtClean="0">
                <a:solidFill>
                  <a:srgbClr val="00B050"/>
                </a:solidFill>
              </a:rPr>
              <a:t>heterozygous</a:t>
            </a:r>
            <a:r>
              <a:rPr lang="en-US" sz="2400" dirty="0" smtClean="0"/>
              <a:t> for the seed shape trait, while the other is </a:t>
            </a:r>
            <a:r>
              <a:rPr lang="en-US" sz="2400" b="1" dirty="0" smtClean="0">
                <a:solidFill>
                  <a:srgbClr val="00B050"/>
                </a:solidFill>
              </a:rPr>
              <a:t>homozygous dominant</a:t>
            </a:r>
            <a:r>
              <a:rPr lang="en-US" sz="2400" dirty="0" smtClean="0"/>
              <a:t>.  What </a:t>
            </a:r>
            <a:r>
              <a:rPr lang="en-US" sz="2400" b="1" dirty="0" smtClean="0">
                <a:solidFill>
                  <a:srgbClr val="FF0000"/>
                </a:solidFill>
              </a:rPr>
              <a:t>fraction</a:t>
            </a:r>
            <a:r>
              <a:rPr lang="en-US" sz="2400" dirty="0" smtClean="0"/>
              <a:t> of the offspring should have </a:t>
            </a:r>
            <a:r>
              <a:rPr lang="en-US" sz="2400" b="1" dirty="0" smtClean="0">
                <a:solidFill>
                  <a:srgbClr val="FF0000"/>
                </a:solidFill>
              </a:rPr>
              <a:t>spherical seeds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657600"/>
            <a:ext cx="4191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1 | KNOW YOUR PHENOYPES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STEP 2 | CHOOSE YOUR LETTERS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STEP 3 | WHO ARE THE PARENTS?</a:t>
            </a:r>
          </a:p>
          <a:p>
            <a:r>
              <a:rPr lang="en-US" sz="1400" dirty="0" smtClean="0"/>
              <a:t>	Parent 1</a:t>
            </a:r>
          </a:p>
          <a:p>
            <a:r>
              <a:rPr lang="en-US" sz="1400" dirty="0" smtClean="0"/>
              <a:t>	Parent 2</a:t>
            </a:r>
          </a:p>
          <a:p>
            <a:endParaRPr lang="en-US" sz="1400" dirty="0" smtClean="0"/>
          </a:p>
          <a:p>
            <a:r>
              <a:rPr lang="en-US" sz="1400" dirty="0" smtClean="0"/>
              <a:t>STEP 4 | SET UP YOUR SQUARE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962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Spherical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Dented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4800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Spherical (S)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Dented (s)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5562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Ss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SS</a:t>
            </a:r>
            <a:endParaRPr lang="en-US" sz="1600" dirty="0">
              <a:solidFill>
                <a:srgbClr val="0070C0"/>
              </a:solidFill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3733800" y="4038600"/>
            <a:ext cx="2362200" cy="1905000"/>
            <a:chOff x="3505200" y="4038600"/>
            <a:chExt cx="2362200" cy="1905000"/>
          </a:xfrm>
        </p:grpSpPr>
        <p:sp>
          <p:nvSpPr>
            <p:cNvPr id="10" name="Rectangle 9"/>
            <p:cNvSpPr/>
            <p:nvPr/>
          </p:nvSpPr>
          <p:spPr>
            <a:xfrm>
              <a:off x="3505200" y="4038600"/>
              <a:ext cx="2362200" cy="1905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10" idx="0"/>
              <a:endCxn id="10" idx="2"/>
            </p:cNvCxnSpPr>
            <p:nvPr/>
          </p:nvCxnSpPr>
          <p:spPr>
            <a:xfrm>
              <a:off x="4686300" y="4038600"/>
              <a:ext cx="0" cy="1905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0" idx="1"/>
              <a:endCxn id="10" idx="3"/>
            </p:cNvCxnSpPr>
            <p:nvPr/>
          </p:nvCxnSpPr>
          <p:spPr>
            <a:xfrm>
              <a:off x="3505200" y="4991100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858000" y="42672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RESULT:</a:t>
            </a:r>
          </a:p>
          <a:p>
            <a:endParaRPr lang="en-US" dirty="0" smtClean="0"/>
          </a:p>
          <a:p>
            <a:r>
              <a:rPr lang="en-US" dirty="0" smtClean="0"/>
              <a:t>____ chance of a spherical seed pea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on 6-9.</a:t>
            </a:r>
          </a:p>
          <a:p>
            <a:r>
              <a:rPr lang="en-US" dirty="0" smtClean="0"/>
              <a:t>Check your answers at the SSS.</a:t>
            </a:r>
          </a:p>
          <a:p>
            <a:r>
              <a:rPr lang="en-US" dirty="0" smtClean="0"/>
              <a:t>Raise your hand if you need help.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Huntington’s – A Dominant Trait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Level 1</a:t>
            </a:r>
            <a:r>
              <a:rPr lang="en-US" dirty="0" smtClean="0"/>
              <a:t>: Huntington’s is a disease caused by a dominant allele. Being “normal” is recessive.</a:t>
            </a:r>
          </a:p>
          <a:p>
            <a:r>
              <a:rPr lang="en-US" b="1" u="sng" dirty="0" smtClean="0"/>
              <a:t>Task</a:t>
            </a:r>
            <a:r>
              <a:rPr lang="en-US" dirty="0" smtClean="0"/>
              <a:t>: Make a key to show the possible genotype/phenotype combinations.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Blue (A Close Read)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 the margins to do a “close read” of the article.</a:t>
            </a:r>
          </a:p>
          <a:p>
            <a:r>
              <a:rPr lang="en-US" dirty="0" smtClean="0"/>
              <a:t>Remember: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0070C0"/>
                </a:solidFill>
              </a:rPr>
              <a:t>Highlight unfamiliar/key terms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0070C0"/>
                </a:solidFill>
              </a:rPr>
              <a:t>Ask questions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0070C0"/>
                </a:solidFill>
              </a:rPr>
              <a:t>Make connections and comments</a:t>
            </a:r>
          </a:p>
          <a:p>
            <a:pPr marL="628650" indent="-571500"/>
            <a:r>
              <a:rPr lang="en-US" dirty="0" smtClean="0"/>
              <a:t>Answer the questions at the end</a:t>
            </a:r>
            <a:endParaRPr lang="en-US" dirty="0"/>
          </a:p>
        </p:txBody>
      </p:sp>
      <p:pic>
        <p:nvPicPr>
          <p:cNvPr id="84994" name="Picture 2" descr="https://northwestandthensome.files.wordpress.com/2011/11/1_fug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00" y="1524000"/>
            <a:ext cx="54483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“Ghost in Your Gene”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remainder of class time to complete your video viewing and answer the questions.</a:t>
            </a:r>
          </a:p>
          <a:p>
            <a:r>
              <a:rPr lang="en-US" dirty="0" smtClean="0"/>
              <a:t>Turn in your completed work; otherwise, finish for homework.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TRAITS?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Traits are </a:t>
            </a:r>
            <a:r>
              <a:rPr lang="en-US" dirty="0" smtClean="0">
                <a:solidFill>
                  <a:srgbClr val="FF0000"/>
                </a:solidFill>
              </a:rPr>
              <a:t>characteristics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Traits can be </a:t>
            </a:r>
            <a:r>
              <a:rPr lang="en-US" dirty="0" smtClean="0">
                <a:solidFill>
                  <a:srgbClr val="FF0000"/>
                </a:solidFill>
              </a:rPr>
              <a:t>inherited</a:t>
            </a:r>
            <a:r>
              <a:rPr lang="en-US" dirty="0" smtClean="0"/>
              <a:t> (through genes) or </a:t>
            </a:r>
            <a:r>
              <a:rPr lang="en-US" dirty="0" smtClean="0">
                <a:solidFill>
                  <a:srgbClr val="FF0000"/>
                </a:solidFill>
              </a:rPr>
              <a:t>acquired</a:t>
            </a:r>
            <a:r>
              <a:rPr lang="en-US" dirty="0" smtClean="0"/>
              <a:t> (from environment or experience)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94863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94863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759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486400" y="2514600"/>
            <a:ext cx="3886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3400" y="5105400"/>
            <a:ext cx="5257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759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876800" y="3886200"/>
            <a:ext cx="4495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76800" y="5410200"/>
            <a:ext cx="4495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839199" cy="62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4038600"/>
            <a:ext cx="4495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5334000"/>
            <a:ext cx="5943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107000"/>
            <a:ext cx="7424737" cy="65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Work through the problems.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Read the information.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Make a key.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Do the cross.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Answer the question!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9219" name="Picture 1" descr="MCj015075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6800" cy="157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 descr="MCBD20051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57200"/>
            <a:ext cx="1066800" cy="21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MCj042413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953000"/>
            <a:ext cx="1295400" cy="149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MCj032646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3200400"/>
            <a:ext cx="162850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33800" y="4953000"/>
            <a:ext cx="40386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Answers are at the SSS.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NO PENS/PENCILS.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420932" cy="364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7086600" cy="348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Genetic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Diseases caused by </a:t>
            </a:r>
            <a:r>
              <a:rPr lang="en-US" dirty="0" smtClean="0">
                <a:solidFill>
                  <a:srgbClr val="00B050"/>
                </a:solidFill>
              </a:rPr>
              <a:t>DOMINANT ALLELES: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Huntington’s Disease – disease that deteriorates the brain.</a:t>
            </a:r>
          </a:p>
          <a:p>
            <a:pPr lvl="1"/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Diseases caused by </a:t>
            </a:r>
            <a:r>
              <a:rPr lang="en-US" dirty="0" smtClean="0">
                <a:solidFill>
                  <a:srgbClr val="00B050"/>
                </a:solidFill>
              </a:rPr>
              <a:t>RECESSIVE ALLELES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Cystic Fibrosis</a:t>
            </a:r>
          </a:p>
          <a:p>
            <a:pPr lvl="1"/>
            <a:endParaRPr lang="en-US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GENETIC TRAITS?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Traits </a:t>
            </a:r>
            <a:r>
              <a:rPr lang="en-US" dirty="0" smtClean="0"/>
              <a:t>are determined by your </a:t>
            </a:r>
            <a:r>
              <a:rPr lang="en-US" dirty="0" smtClean="0">
                <a:solidFill>
                  <a:srgbClr val="FF0000"/>
                </a:solidFill>
              </a:rPr>
              <a:t>genes</a:t>
            </a:r>
            <a:r>
              <a:rPr lang="en-US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Also affected by the </a:t>
            </a:r>
            <a:r>
              <a:rPr lang="en-US" dirty="0" smtClean="0">
                <a:solidFill>
                  <a:srgbClr val="FF0000"/>
                </a:solidFill>
              </a:rPr>
              <a:t>environment</a:t>
            </a:r>
            <a:r>
              <a:rPr lang="en-US" dirty="0" smtClean="0"/>
              <a:t>	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Remember, </a:t>
            </a:r>
            <a:r>
              <a:rPr lang="en-US" dirty="0" smtClean="0">
                <a:solidFill>
                  <a:srgbClr val="FF0000"/>
                </a:solidFill>
              </a:rPr>
              <a:t>GENES</a:t>
            </a:r>
            <a:r>
              <a:rPr lang="en-US" dirty="0" smtClean="0"/>
              <a:t> code for </a:t>
            </a:r>
            <a:r>
              <a:rPr lang="en-US" dirty="0" smtClean="0">
                <a:solidFill>
                  <a:srgbClr val="FF0000"/>
                </a:solidFill>
              </a:rPr>
              <a:t>PROTEINS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PROTEINS</a:t>
            </a:r>
            <a:r>
              <a:rPr lang="en-US" dirty="0" smtClean="0"/>
              <a:t> determine </a:t>
            </a:r>
            <a:r>
              <a:rPr lang="en-US" dirty="0" smtClean="0">
                <a:solidFill>
                  <a:srgbClr val="FF0000"/>
                </a:solidFill>
              </a:rPr>
              <a:t>TRAITS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Cystic 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inherited disease that causes thick sticky </a:t>
            </a:r>
            <a:r>
              <a:rPr lang="en-US" dirty="0" smtClean="0">
                <a:solidFill>
                  <a:srgbClr val="7030A0"/>
                </a:solidFill>
              </a:rPr>
              <a:t>mucus</a:t>
            </a:r>
            <a:r>
              <a:rPr lang="en-US" dirty="0" smtClean="0"/>
              <a:t> to build up in the </a:t>
            </a:r>
            <a:r>
              <a:rPr lang="en-US" dirty="0" smtClean="0">
                <a:solidFill>
                  <a:srgbClr val="7030A0"/>
                </a:solidFill>
              </a:rPr>
              <a:t>lungs</a:t>
            </a:r>
            <a:r>
              <a:rPr lang="en-US" dirty="0" smtClean="0"/>
              <a:t> and digestive track.</a:t>
            </a:r>
          </a:p>
          <a:p>
            <a:r>
              <a:rPr lang="en-US" dirty="0" smtClean="0"/>
              <a:t>Caused by a </a:t>
            </a:r>
            <a:r>
              <a:rPr lang="en-US" dirty="0" smtClean="0">
                <a:solidFill>
                  <a:srgbClr val="7030A0"/>
                </a:solidFill>
              </a:rPr>
              <a:t>recessive</a:t>
            </a:r>
            <a:r>
              <a:rPr lang="en-US" dirty="0" smtClean="0"/>
              <a:t> allele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Cystic fibrosis is a </a:t>
            </a:r>
            <a:r>
              <a:rPr lang="en-US" sz="2800" dirty="0" smtClean="0">
                <a:solidFill>
                  <a:srgbClr val="FF0000"/>
                </a:solidFill>
              </a:rPr>
              <a:t>recessive disease</a:t>
            </a:r>
            <a:r>
              <a:rPr lang="en-US" sz="2800" dirty="0" smtClean="0"/>
              <a:t>.  Being </a:t>
            </a:r>
            <a:r>
              <a:rPr lang="en-US" sz="2800" dirty="0" smtClean="0">
                <a:solidFill>
                  <a:srgbClr val="FF0000"/>
                </a:solidFill>
              </a:rPr>
              <a:t>normal is dominant</a:t>
            </a:r>
            <a:r>
              <a:rPr lang="en-US" sz="2800" dirty="0" smtClean="0"/>
              <a:t>.  If Sarah and Ben are </a:t>
            </a:r>
            <a:r>
              <a:rPr lang="en-US" sz="2800" dirty="0" smtClean="0">
                <a:solidFill>
                  <a:srgbClr val="00B0F0"/>
                </a:solidFill>
              </a:rPr>
              <a:t>both</a:t>
            </a: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00B0F0"/>
                </a:solidFill>
              </a:rPr>
              <a:t>heterozygous normal</a:t>
            </a:r>
            <a:r>
              <a:rPr lang="en-US" sz="2800" dirty="0" smtClean="0"/>
              <a:t>, what is the likelihood they will have a </a:t>
            </a:r>
            <a:r>
              <a:rPr lang="en-US" sz="2800" dirty="0" smtClean="0">
                <a:solidFill>
                  <a:srgbClr val="00B0F0"/>
                </a:solidFill>
              </a:rPr>
              <a:t>child with the CF disease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#2) 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Cystic fibrosis is a recessive disease</a:t>
            </a:r>
            <a:r>
              <a:rPr lang="en-US" sz="2800" dirty="0" smtClean="0"/>
              <a:t>.  Being </a:t>
            </a:r>
            <a:r>
              <a:rPr lang="en-US" sz="2800" dirty="0" smtClean="0">
                <a:solidFill>
                  <a:srgbClr val="FF0000"/>
                </a:solidFill>
              </a:rPr>
              <a:t>normal is dominant</a:t>
            </a:r>
            <a:r>
              <a:rPr lang="en-US" sz="2800" dirty="0" smtClean="0"/>
              <a:t>.  Manuel and Luisa just learned their </a:t>
            </a:r>
            <a:r>
              <a:rPr lang="en-US" sz="2800" dirty="0" smtClean="0">
                <a:solidFill>
                  <a:srgbClr val="0070C0"/>
                </a:solidFill>
              </a:rPr>
              <a:t>baby boy has CF disease</a:t>
            </a:r>
            <a:r>
              <a:rPr lang="en-US" sz="2800" dirty="0" smtClean="0"/>
              <a:t>.  Although </a:t>
            </a:r>
            <a:r>
              <a:rPr lang="en-US" sz="2800" dirty="0" smtClean="0">
                <a:solidFill>
                  <a:srgbClr val="0070C0"/>
                </a:solidFill>
              </a:rPr>
              <a:t>Manuel is normal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Luisa has cystic fibrosis</a:t>
            </a:r>
            <a:r>
              <a:rPr lang="en-US" sz="2800" dirty="0" smtClean="0"/>
              <a:t>.  </a:t>
            </a:r>
            <a:r>
              <a:rPr lang="en-US" sz="2800" b="1" dirty="0" smtClean="0"/>
              <a:t>What must be Manuel’s genotype?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890044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8915400" cy="338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39200" cy="335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2546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Norwegian Hideout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You will work with a partner. BOTH partners should complete the work.</a:t>
            </a:r>
          </a:p>
          <a:p>
            <a:r>
              <a:rPr lang="en-US" dirty="0" smtClean="0"/>
              <a:t>Pick any station to start at!</a:t>
            </a:r>
          </a:p>
          <a:p>
            <a:r>
              <a:rPr lang="en-US" dirty="0" smtClean="0"/>
              <a:t>Write and solve your answers on the answer sheet.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Show your work (</a:t>
            </a:r>
            <a:r>
              <a:rPr lang="en-US" dirty="0" err="1" smtClean="0">
                <a:solidFill>
                  <a:srgbClr val="FF0000"/>
                </a:solidFill>
              </a:rPr>
              <a:t>Punnett</a:t>
            </a:r>
            <a:r>
              <a:rPr lang="en-US" dirty="0" smtClean="0">
                <a:solidFill>
                  <a:srgbClr val="FF0000"/>
                </a:solidFill>
              </a:rPr>
              <a:t> Squares) for #3, 4, 6, 7, 9, and 11.</a:t>
            </a:r>
          </a:p>
          <a:p>
            <a:r>
              <a:rPr lang="en-US" dirty="0" smtClean="0"/>
              <a:t>Good luck!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Partners – 2</a:t>
            </a:r>
            <a:r>
              <a:rPr lang="en-US" baseline="30000" dirty="0" smtClean="0"/>
              <a:t>nd</a:t>
            </a:r>
            <a:r>
              <a:rPr lang="en-US" dirty="0" smtClean="0"/>
              <a:t> block</a:t>
            </a:r>
            <a:br>
              <a:rPr lang="en-US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Choose a partner from the OPPOSITE Group that you are in.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 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Tykese</a:t>
            </a:r>
            <a:endParaRPr lang="en-US" dirty="0" smtClean="0"/>
          </a:p>
          <a:p>
            <a:r>
              <a:rPr lang="en-US" dirty="0" smtClean="0"/>
              <a:t>Jessica</a:t>
            </a:r>
          </a:p>
          <a:p>
            <a:r>
              <a:rPr lang="en-US" dirty="0" smtClean="0"/>
              <a:t>Ram</a:t>
            </a:r>
          </a:p>
          <a:p>
            <a:r>
              <a:rPr lang="en-US" dirty="0" err="1" smtClean="0"/>
              <a:t>Neilyn</a:t>
            </a:r>
            <a:endParaRPr lang="en-US" dirty="0" smtClean="0"/>
          </a:p>
          <a:p>
            <a:r>
              <a:rPr lang="en-US" dirty="0" err="1" smtClean="0"/>
              <a:t>Adona</a:t>
            </a:r>
            <a:endParaRPr lang="en-US" dirty="0" smtClean="0"/>
          </a:p>
          <a:p>
            <a:r>
              <a:rPr lang="en-US" dirty="0" err="1" smtClean="0"/>
              <a:t>Lataisha</a:t>
            </a:r>
            <a:endParaRPr lang="en-US" dirty="0" smtClean="0"/>
          </a:p>
          <a:p>
            <a:r>
              <a:rPr lang="en-US" dirty="0" smtClean="0"/>
              <a:t>Trinity</a:t>
            </a:r>
          </a:p>
          <a:p>
            <a:r>
              <a:rPr lang="en-US" dirty="0" err="1" smtClean="0"/>
              <a:t>Jerquavius</a:t>
            </a:r>
            <a:endParaRPr lang="en-US" dirty="0" smtClean="0"/>
          </a:p>
          <a:p>
            <a:r>
              <a:rPr lang="en-US" dirty="0" smtClean="0"/>
              <a:t>Juan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Group 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Leo</a:t>
            </a:r>
          </a:p>
          <a:p>
            <a:r>
              <a:rPr lang="en-US" dirty="0" err="1" smtClean="0"/>
              <a:t>Karisma</a:t>
            </a:r>
            <a:endParaRPr lang="en-US" dirty="0" smtClean="0"/>
          </a:p>
          <a:p>
            <a:r>
              <a:rPr lang="en-US" dirty="0" err="1" smtClean="0"/>
              <a:t>Kamal</a:t>
            </a:r>
            <a:endParaRPr lang="en-US" dirty="0" smtClean="0"/>
          </a:p>
          <a:p>
            <a:r>
              <a:rPr lang="en-US" dirty="0" err="1" smtClean="0"/>
              <a:t>Deondre</a:t>
            </a:r>
            <a:endParaRPr lang="en-US" dirty="0" smtClean="0"/>
          </a:p>
          <a:p>
            <a:r>
              <a:rPr lang="en-US" dirty="0" err="1" smtClean="0"/>
              <a:t>DaVante</a:t>
            </a:r>
            <a:endParaRPr lang="en-US" dirty="0" smtClean="0"/>
          </a:p>
          <a:p>
            <a:r>
              <a:rPr lang="en-US" dirty="0" smtClean="0"/>
              <a:t>Omer</a:t>
            </a:r>
          </a:p>
          <a:p>
            <a:r>
              <a:rPr lang="en-US" dirty="0" smtClean="0"/>
              <a:t>Hector</a:t>
            </a:r>
          </a:p>
          <a:p>
            <a:r>
              <a:rPr lang="en-US" dirty="0" smtClean="0"/>
              <a:t>David</a:t>
            </a:r>
          </a:p>
          <a:p>
            <a:r>
              <a:rPr lang="en-US" dirty="0" smtClean="0"/>
              <a:t>Marlon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Partners – 3rd block</a:t>
            </a:r>
            <a:br>
              <a:rPr lang="en-US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Choose a partner from the OPPOSITE Group that you are in.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 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783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Maurice</a:t>
            </a:r>
          </a:p>
          <a:p>
            <a:r>
              <a:rPr lang="en-US" dirty="0" err="1" smtClean="0"/>
              <a:t>Alexa</a:t>
            </a:r>
            <a:endParaRPr lang="en-US" dirty="0" smtClean="0"/>
          </a:p>
          <a:p>
            <a:r>
              <a:rPr lang="en-US" dirty="0" err="1" smtClean="0"/>
              <a:t>Ka’Dasia</a:t>
            </a:r>
            <a:endParaRPr lang="en-US" dirty="0" smtClean="0"/>
          </a:p>
          <a:p>
            <a:r>
              <a:rPr lang="en-US" dirty="0" smtClean="0"/>
              <a:t>Winston</a:t>
            </a:r>
          </a:p>
          <a:p>
            <a:r>
              <a:rPr lang="en-US" dirty="0" smtClean="0"/>
              <a:t>Adrian</a:t>
            </a:r>
          </a:p>
          <a:p>
            <a:r>
              <a:rPr lang="en-US" dirty="0" smtClean="0"/>
              <a:t>Sincere</a:t>
            </a:r>
          </a:p>
          <a:p>
            <a:r>
              <a:rPr lang="en-US" dirty="0" smtClean="0"/>
              <a:t>Jesus</a:t>
            </a:r>
          </a:p>
          <a:p>
            <a:r>
              <a:rPr lang="en-US" dirty="0" smtClean="0"/>
              <a:t>Jovan</a:t>
            </a:r>
          </a:p>
          <a:p>
            <a:r>
              <a:rPr lang="en-US" dirty="0" smtClean="0"/>
              <a:t>Rita</a:t>
            </a:r>
          </a:p>
          <a:p>
            <a:r>
              <a:rPr lang="en-US" dirty="0" err="1" smtClean="0"/>
              <a:t>Taiya</a:t>
            </a:r>
            <a:endParaRPr lang="en-US" dirty="0" smtClean="0"/>
          </a:p>
          <a:p>
            <a:r>
              <a:rPr lang="en-US" dirty="0" smtClean="0"/>
              <a:t>Doctor</a:t>
            </a:r>
          </a:p>
          <a:p>
            <a:r>
              <a:rPr lang="en-US" dirty="0" err="1" smtClean="0"/>
              <a:t>Makayla</a:t>
            </a:r>
            <a:endParaRPr lang="en-US" dirty="0" smtClean="0"/>
          </a:p>
          <a:p>
            <a:r>
              <a:rPr lang="en-US" dirty="0" smtClean="0"/>
              <a:t>Andres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Group 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783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Akira</a:t>
            </a:r>
          </a:p>
          <a:p>
            <a:r>
              <a:rPr lang="en-US" dirty="0" err="1" smtClean="0"/>
              <a:t>Trayvone</a:t>
            </a:r>
            <a:endParaRPr lang="en-US" dirty="0" smtClean="0"/>
          </a:p>
          <a:p>
            <a:r>
              <a:rPr lang="en-US" dirty="0" err="1" smtClean="0"/>
              <a:t>Akwasi</a:t>
            </a:r>
            <a:endParaRPr lang="en-US" dirty="0" smtClean="0"/>
          </a:p>
          <a:p>
            <a:r>
              <a:rPr lang="en-US" dirty="0" smtClean="0"/>
              <a:t>Josiah</a:t>
            </a:r>
          </a:p>
          <a:p>
            <a:r>
              <a:rPr lang="en-US" dirty="0" err="1" smtClean="0"/>
              <a:t>Alexus</a:t>
            </a:r>
            <a:endParaRPr lang="en-US" dirty="0" smtClean="0"/>
          </a:p>
          <a:p>
            <a:r>
              <a:rPr lang="en-US" dirty="0" err="1" smtClean="0"/>
              <a:t>Isatou</a:t>
            </a:r>
            <a:endParaRPr lang="en-US" dirty="0" smtClean="0"/>
          </a:p>
          <a:p>
            <a:r>
              <a:rPr lang="en-US" dirty="0" smtClean="0"/>
              <a:t>Dacia</a:t>
            </a:r>
          </a:p>
          <a:p>
            <a:r>
              <a:rPr lang="en-US" dirty="0" smtClean="0"/>
              <a:t>Javier</a:t>
            </a:r>
          </a:p>
          <a:p>
            <a:r>
              <a:rPr lang="en-US" dirty="0" smtClean="0"/>
              <a:t>Eddy</a:t>
            </a:r>
          </a:p>
          <a:p>
            <a:r>
              <a:rPr lang="en-US" dirty="0" err="1" smtClean="0"/>
              <a:t>Rayshawn</a:t>
            </a:r>
            <a:endParaRPr lang="en-US" dirty="0" smtClean="0"/>
          </a:p>
          <a:p>
            <a:r>
              <a:rPr lang="en-US" dirty="0" err="1" smtClean="0"/>
              <a:t>Kalif</a:t>
            </a:r>
            <a:endParaRPr lang="en-US" dirty="0" smtClean="0"/>
          </a:p>
          <a:p>
            <a:r>
              <a:rPr lang="en-US" dirty="0" smtClean="0"/>
              <a:t>Carlos</a:t>
            </a:r>
          </a:p>
          <a:p>
            <a:r>
              <a:rPr lang="en-US" dirty="0" err="1" smtClean="0"/>
              <a:t>De’Andre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228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Kristen ITC" pitchFamily="66" charset="0"/>
              </a:rPr>
              <a:t>TABLE TALK!!!</a:t>
            </a:r>
            <a:endParaRPr lang="en-US" sz="3200" dirty="0">
              <a:solidFill>
                <a:srgbClr val="C00000"/>
              </a:solidFill>
              <a:latin typeface="Kristen ITC" pitchFamily="66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" y="914400"/>
            <a:ext cx="8763000" cy="594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</a:rPr>
              <a:t>Thinking about our traits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: Work with a partner to discuss and answer the following questions.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Some human traits can by changed by human intervention and some cannot.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List some examples of traits that can be altered/changed by human intervention.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 Think of some that may not be in our inventory!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sz="1400" dirty="0" smtClean="0">
              <a:latin typeface="Century Gothic" pitchFamily="34" charset="0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sz="1400" dirty="0" smtClean="0">
              <a:latin typeface="Century Gothic" pitchFamily="34" charset="0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You probably already know that some traits are genetic and others are environmental.  But most human traits reflect an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interaction between genetic and environmental factors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.  Name some traits that might be the result of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BOTH genetics (nature) and environment (nurture).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 Then discuss/explain why you think so.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sz="1400" dirty="0" smtClean="0">
              <a:latin typeface="Century Gothic" pitchFamily="34" charset="0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sz="1400" dirty="0" smtClean="0">
              <a:latin typeface="Century Gothic" pitchFamily="34" charset="0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sz="1400" dirty="0" smtClean="0">
              <a:latin typeface="Century Gothic" pitchFamily="34" charset="0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Variations are differences.  Describe some of the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benefits of human genetic variation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.  What are some of the potential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problems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that it can cause?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Partners – 4</a:t>
            </a:r>
            <a:r>
              <a:rPr lang="en-US" baseline="30000" dirty="0" smtClean="0"/>
              <a:t>th</a:t>
            </a:r>
            <a:r>
              <a:rPr lang="en-US" dirty="0" smtClean="0"/>
              <a:t>  block</a:t>
            </a:r>
            <a:br>
              <a:rPr lang="en-US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Choose a partner from the OPPOSITE Group that you are in.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 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Tybius</a:t>
            </a:r>
            <a:endParaRPr lang="en-US" dirty="0" smtClean="0"/>
          </a:p>
          <a:p>
            <a:r>
              <a:rPr lang="en-US" dirty="0" smtClean="0"/>
              <a:t>Maya</a:t>
            </a:r>
          </a:p>
          <a:p>
            <a:r>
              <a:rPr lang="en-US" dirty="0" err="1" smtClean="0"/>
              <a:t>Mariannie</a:t>
            </a:r>
            <a:endParaRPr lang="en-US" dirty="0" smtClean="0"/>
          </a:p>
          <a:p>
            <a:r>
              <a:rPr lang="en-US" dirty="0" err="1" smtClean="0"/>
              <a:t>Bri’Anna</a:t>
            </a:r>
            <a:endParaRPr lang="en-US" dirty="0" smtClean="0"/>
          </a:p>
          <a:p>
            <a:r>
              <a:rPr lang="en-US" dirty="0" err="1" smtClean="0"/>
              <a:t>Monae</a:t>
            </a:r>
            <a:endParaRPr lang="en-US" dirty="0" smtClean="0"/>
          </a:p>
          <a:p>
            <a:r>
              <a:rPr lang="en-US" dirty="0" smtClean="0"/>
              <a:t>Isabel</a:t>
            </a:r>
          </a:p>
          <a:p>
            <a:r>
              <a:rPr lang="en-US" dirty="0" err="1" smtClean="0"/>
              <a:t>Ismael</a:t>
            </a:r>
            <a:endParaRPr lang="en-US" dirty="0" smtClean="0"/>
          </a:p>
          <a:p>
            <a:r>
              <a:rPr lang="en-US" dirty="0" smtClean="0"/>
              <a:t>Francisco</a:t>
            </a:r>
          </a:p>
          <a:p>
            <a:r>
              <a:rPr lang="en-US" dirty="0" err="1" smtClean="0"/>
              <a:t>Zahir</a:t>
            </a:r>
            <a:endParaRPr lang="en-US" dirty="0" smtClean="0"/>
          </a:p>
          <a:p>
            <a:r>
              <a:rPr lang="en-US" dirty="0" smtClean="0"/>
              <a:t>Tatyana</a:t>
            </a:r>
          </a:p>
          <a:p>
            <a:r>
              <a:rPr lang="en-US" dirty="0" smtClean="0"/>
              <a:t>Mahogany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Group 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Jennifer</a:t>
            </a:r>
          </a:p>
          <a:p>
            <a:r>
              <a:rPr lang="en-US" sz="2600" dirty="0" smtClean="0"/>
              <a:t>Jade</a:t>
            </a:r>
          </a:p>
          <a:p>
            <a:r>
              <a:rPr lang="en-US" sz="2600" dirty="0" smtClean="0"/>
              <a:t>Joseph</a:t>
            </a:r>
          </a:p>
          <a:p>
            <a:r>
              <a:rPr lang="en-US" sz="2600" dirty="0" smtClean="0"/>
              <a:t>DJ</a:t>
            </a:r>
          </a:p>
          <a:p>
            <a:r>
              <a:rPr lang="en-US" sz="2600" dirty="0" smtClean="0"/>
              <a:t>Luis</a:t>
            </a:r>
          </a:p>
          <a:p>
            <a:r>
              <a:rPr lang="en-US" sz="2600" dirty="0" smtClean="0"/>
              <a:t>Eddie</a:t>
            </a:r>
          </a:p>
          <a:p>
            <a:r>
              <a:rPr lang="en-US" sz="2600" dirty="0" smtClean="0"/>
              <a:t>Ruben</a:t>
            </a:r>
          </a:p>
          <a:p>
            <a:r>
              <a:rPr lang="en-US" sz="2600" dirty="0" smtClean="0"/>
              <a:t>Alicia</a:t>
            </a:r>
          </a:p>
          <a:p>
            <a:r>
              <a:rPr lang="en-US" sz="2600" dirty="0" smtClean="0"/>
              <a:t>Paola</a:t>
            </a:r>
          </a:p>
          <a:p>
            <a:r>
              <a:rPr lang="en-US" sz="2600" dirty="0" err="1" smtClean="0"/>
              <a:t>Sentario</a:t>
            </a:r>
            <a:endParaRPr lang="en-US" sz="2600" dirty="0" smtClean="0"/>
          </a:p>
          <a:p>
            <a:r>
              <a:rPr lang="en-US" sz="2600" dirty="0" smtClean="0"/>
              <a:t>Kevin</a:t>
            </a:r>
          </a:p>
          <a:p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Genetics with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word bank, </a:t>
            </a:r>
            <a:r>
              <a:rPr lang="en-US" b="1" dirty="0" smtClean="0">
                <a:solidFill>
                  <a:srgbClr val="00B050"/>
                </a:solidFill>
              </a:rPr>
              <a:t>HIGHLIGHT</a:t>
            </a:r>
            <a:r>
              <a:rPr lang="en-US" dirty="0" smtClean="0"/>
              <a:t> the words </a:t>
            </a:r>
            <a:r>
              <a:rPr lang="en-US" b="1" dirty="0" smtClean="0">
                <a:solidFill>
                  <a:srgbClr val="00B050"/>
                </a:solidFill>
              </a:rPr>
              <a:t>HEREDITY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GENETICS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rgbClr val="00B050"/>
                </a:solidFill>
              </a:rPr>
              <a:t>TRAIT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Read the page and use the vocabulary word bank to fill in the blanks.</a:t>
            </a:r>
          </a:p>
          <a:p>
            <a:r>
              <a:rPr lang="en-US" dirty="0" smtClean="0"/>
              <a:t>Use context clues!</a:t>
            </a:r>
          </a:p>
          <a:p>
            <a:r>
              <a:rPr lang="en-US" dirty="0" smtClean="0"/>
              <a:t>Re-read portions to better understand.</a:t>
            </a:r>
          </a:p>
          <a:p>
            <a:r>
              <a:rPr lang="en-US" dirty="0" smtClean="0"/>
              <a:t>A few words are not included, like: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Sex, Sperm, Egg, Haploid, Meiosis</a:t>
            </a:r>
            <a:endParaRPr lang="en-US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</a:t>
            </a:r>
            <a:r>
              <a:rPr lang="en-US" dirty="0" err="1" smtClean="0"/>
              <a:t>Gregor</a:t>
            </a:r>
            <a:r>
              <a:rPr lang="en-US" dirty="0" smtClean="0"/>
              <a:t> Mendel!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en-US" sz="3600" b="1" u="sng" dirty="0" smtClean="0">
                <a:solidFill>
                  <a:srgbClr val="0070C0"/>
                </a:solidFill>
              </a:rPr>
              <a:t>PART 1: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Get a textbook from the cabinet.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Read pp. 263-266 and answer the questions on your paper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Return the textbook to the cabinet.</a:t>
            </a:r>
          </a:p>
          <a:p>
            <a:pPr marL="514350" indent="-51435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514350" indent="-514350">
              <a:buNone/>
            </a:pPr>
            <a:r>
              <a:rPr lang="en-US" sz="3600" b="1" u="sng" dirty="0" smtClean="0">
                <a:solidFill>
                  <a:srgbClr val="00B050"/>
                </a:solidFill>
              </a:rPr>
              <a:t>PART 2: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Pick up a colored handout (do not keep) from the front lab bench.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Read about Mendel’s Experiments and Laws.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Fill in your sheet.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Return the colored sheets to the front lab bench.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Video: How Mendel’s pea plants helped us understand genetics </a:t>
            </a:r>
            <a:r>
              <a:rPr lang="en-US" dirty="0" smtClean="0">
                <a:hlinkClick r:id="rId2"/>
              </a:rPr>
              <a:t>(www.youtube.com/watch?v=Mehz7tCxjSE)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1461</Words>
  <Application>Microsoft Office PowerPoint</Application>
  <PresentationFormat>On-screen Show (4:3)</PresentationFormat>
  <Paragraphs>334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Bradley Hand ITC</vt:lpstr>
      <vt:lpstr>Calibri</vt:lpstr>
      <vt:lpstr>Century Gothic</vt:lpstr>
      <vt:lpstr>Kristen ITC</vt:lpstr>
      <vt:lpstr>Times New Roman</vt:lpstr>
      <vt:lpstr>Wingdings</vt:lpstr>
      <vt:lpstr>Office Theme</vt:lpstr>
      <vt:lpstr>Unit 7: Genetics</vt:lpstr>
      <vt:lpstr>Inventory of Traits Survey</vt:lpstr>
      <vt:lpstr>PowerPoint Presentation</vt:lpstr>
      <vt:lpstr>What are TRAITS?</vt:lpstr>
      <vt:lpstr>What are GENETIC TRAITS?</vt:lpstr>
      <vt:lpstr>PowerPoint Presentation</vt:lpstr>
      <vt:lpstr>Linking Genetics with Reproduction</vt:lpstr>
      <vt:lpstr>Meet Gregor Mendel!</vt:lpstr>
      <vt:lpstr>Gregor Mendel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Genetics Vocabulary Practice</vt:lpstr>
      <vt:lpstr>Genetics Practice Problems #2: Writing Alleles</vt:lpstr>
      <vt:lpstr>Amoeba Sisters: Mendelian Inheritance</vt:lpstr>
      <vt:lpstr>PowerPoint Presentation</vt:lpstr>
      <vt:lpstr>PowerPoint Presentation</vt:lpstr>
      <vt:lpstr>PowerPoint Presentation</vt:lpstr>
      <vt:lpstr>“Hornimonsters” A Heredity Simulation</vt:lpstr>
      <vt:lpstr>PowerPoint Presentation</vt:lpstr>
      <vt:lpstr>The Punnett Square</vt:lpstr>
      <vt:lpstr>The Punnett Square</vt:lpstr>
      <vt:lpstr>One More Punnett Square</vt:lpstr>
      <vt:lpstr>Seeing What Gregor Mendel Saw!</vt:lpstr>
      <vt:lpstr>Real Life Science</vt:lpstr>
      <vt:lpstr>Practice – together!</vt:lpstr>
      <vt:lpstr>Practice – together!</vt:lpstr>
      <vt:lpstr>Independent Practice</vt:lpstr>
      <vt:lpstr>Huntington’s – A Dominant Trait</vt:lpstr>
      <vt:lpstr>True Blue (A Close Read)</vt:lpstr>
      <vt:lpstr>“Ghost in Your Gene”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Time</vt:lpstr>
      <vt:lpstr>PowerPoint Presentation</vt:lpstr>
      <vt:lpstr>PowerPoint Presentation</vt:lpstr>
      <vt:lpstr>Human Genetic Diseases</vt:lpstr>
      <vt:lpstr>Cystic Fibrosis</vt:lpstr>
      <vt:lpstr>Example #1:</vt:lpstr>
      <vt:lpstr>#2) Your Turn</vt:lpstr>
      <vt:lpstr>PowerPoint Presentation</vt:lpstr>
      <vt:lpstr>PowerPoint Presentation</vt:lpstr>
      <vt:lpstr>PowerPoint Presentation</vt:lpstr>
      <vt:lpstr>PowerPoint Presentation</vt:lpstr>
      <vt:lpstr>Norwegian Hideout</vt:lpstr>
      <vt:lpstr>Partners – 2nd block Choose a partner from the OPPOSITE Group that you are in.</vt:lpstr>
      <vt:lpstr>Partners – 3rd block Choose a partner from the OPPOSITE Group that you are in.</vt:lpstr>
      <vt:lpstr>Partners – 4th  block Choose a partner from the OPPOSITE Group that you are in.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Buchy, Emily A.</cp:lastModifiedBy>
  <cp:revision>53</cp:revision>
  <dcterms:created xsi:type="dcterms:W3CDTF">2015-04-17T00:19:04Z</dcterms:created>
  <dcterms:modified xsi:type="dcterms:W3CDTF">2016-03-21T14:36:29Z</dcterms:modified>
</cp:coreProperties>
</file>