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2" r:id="rId3"/>
    <p:sldId id="275" r:id="rId4"/>
    <p:sldId id="276" r:id="rId5"/>
    <p:sldId id="277" r:id="rId6"/>
    <p:sldId id="256" r:id="rId7"/>
    <p:sldId id="257" r:id="rId8"/>
    <p:sldId id="258" r:id="rId9"/>
    <p:sldId id="259" r:id="rId10"/>
    <p:sldId id="260" r:id="rId11"/>
    <p:sldId id="261" r:id="rId12"/>
    <p:sldId id="262" r:id="rId13"/>
    <p:sldId id="263" r:id="rId14"/>
    <p:sldId id="264" r:id="rId15"/>
    <p:sldId id="265" r:id="rId16"/>
    <p:sldId id="267" r:id="rId17"/>
    <p:sldId id="266" r:id="rId18"/>
    <p:sldId id="268" r:id="rId19"/>
    <p:sldId id="269"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3150-EA90-4A8E-9A65-6C422758FC55}"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0EF8D-67A5-40CE-8851-38F1F7EE571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3150-EA90-4A8E-9A65-6C422758FC55}"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0EF8D-67A5-40CE-8851-38F1F7EE57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3150-EA90-4A8E-9A65-6C422758FC55}"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0EF8D-67A5-40CE-8851-38F1F7EE57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3150-EA90-4A8E-9A65-6C422758FC55}"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0EF8D-67A5-40CE-8851-38F1F7EE571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3150-EA90-4A8E-9A65-6C422758FC55}"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0EF8D-67A5-40CE-8851-38F1F7EE571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3150-EA90-4A8E-9A65-6C422758FC55}"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0EF8D-67A5-40CE-8851-38F1F7EE571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3150-EA90-4A8E-9A65-6C422758FC55}" type="datetimeFigureOut">
              <a:rPr lang="en-US" smtClean="0"/>
              <a:t>3/22/2016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B0EF8D-67A5-40CE-8851-38F1F7EE571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3150-EA90-4A8E-9A65-6C422758FC55}" type="datetimeFigureOut">
              <a:rPr lang="en-US" smtClean="0"/>
              <a:t>3/22/2016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B0EF8D-67A5-40CE-8851-38F1F7EE571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3150-EA90-4A8E-9A65-6C422758FC55}" type="datetimeFigureOut">
              <a:rPr lang="en-US" smtClean="0"/>
              <a:t>3/22/2016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B0EF8D-67A5-40CE-8851-38F1F7EE57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3150-EA90-4A8E-9A65-6C422758FC55}"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0EF8D-67A5-40CE-8851-38F1F7EE571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3150-EA90-4A8E-9A65-6C422758FC55}"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0EF8D-67A5-40CE-8851-38F1F7EE571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3150-EA90-4A8E-9A65-6C422758FC55}" type="datetimeFigureOut">
              <a:rPr lang="en-US" smtClean="0"/>
              <a:t>3/22/2016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0EF8D-67A5-40CE-8851-38F1F7EE571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Non-</a:t>
            </a:r>
            <a:r>
              <a:rPr lang="en-US" dirty="0" err="1" smtClean="0"/>
              <a:t>Mendelian</a:t>
            </a:r>
            <a:r>
              <a:rPr lang="en-US" dirty="0" smtClean="0"/>
              <a:t> Genetics</a:t>
            </a:r>
            <a:endParaRPr lang="en-US" dirty="0"/>
          </a:p>
        </p:txBody>
      </p:sp>
      <p:sp>
        <p:nvSpPr>
          <p:cNvPr id="3" name="Subtitle 2"/>
          <p:cNvSpPr>
            <a:spLocks noGrp="1"/>
          </p:cNvSpPr>
          <p:nvPr>
            <p:ph type="subTitle" idx="1"/>
          </p:nvPr>
        </p:nvSpPr>
        <p:spPr/>
        <p:txBody>
          <a:bodyPr/>
          <a:lstStyle/>
          <a:p>
            <a:r>
              <a:rPr lang="en-US" dirty="0" smtClean="0"/>
              <a:t>“Exceptions to the Principle of Dominance”</a:t>
            </a:r>
            <a:endParaRPr lang="en-US" dirty="0"/>
          </a:p>
        </p:txBody>
      </p:sp>
    </p:spTree>
    <p:extLst>
      <p:ext uri="{BB962C8B-B14F-4D97-AF65-F5344CB8AC3E}">
        <p14:creationId xmlns:p14="http://schemas.microsoft.com/office/powerpoint/2010/main" val="2751651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INCOMPLETE </a:t>
            </a:r>
            <a:r>
              <a:rPr lang="en-US" b="1" dirty="0" smtClean="0"/>
              <a:t>DOMINANCE</a:t>
            </a:r>
            <a:endParaRPr lang="en-US" dirty="0"/>
          </a:p>
        </p:txBody>
      </p:sp>
      <p:sp>
        <p:nvSpPr>
          <p:cNvPr id="3" name="Content Placeholder 2"/>
          <p:cNvSpPr>
            <a:spLocks noGrp="1"/>
          </p:cNvSpPr>
          <p:nvPr>
            <p:ph idx="1"/>
          </p:nvPr>
        </p:nvSpPr>
        <p:spPr/>
        <p:txBody>
          <a:bodyPr/>
          <a:lstStyle/>
          <a:p>
            <a:pPr lvl="0"/>
            <a:r>
              <a:rPr lang="en-US" dirty="0" smtClean="0"/>
              <a:t>___________ </a:t>
            </a:r>
            <a:r>
              <a:rPr lang="en-US" dirty="0"/>
              <a:t>allele is dominant</a:t>
            </a:r>
          </a:p>
          <a:p>
            <a:pPr lvl="0"/>
            <a:r>
              <a:rPr lang="en-US" dirty="0"/>
              <a:t>Incomplete = ________________________ (alleles are partially dominant)</a:t>
            </a:r>
          </a:p>
          <a:p>
            <a:pPr lvl="0"/>
            <a:r>
              <a:rPr lang="en-US" dirty="0"/>
              <a:t>Phenotypes _____________  or MIX</a:t>
            </a:r>
          </a:p>
          <a:p>
            <a:pPr lvl="0"/>
            <a:r>
              <a:rPr lang="en-US" dirty="0"/>
              <a:t>Example: </a:t>
            </a:r>
            <a:endParaRPr lang="en-US" dirty="0" smtClean="0"/>
          </a:p>
          <a:p>
            <a:pPr lvl="0">
              <a:buNone/>
            </a:pPr>
            <a:r>
              <a:rPr lang="en-US" sz="2400" dirty="0" smtClean="0"/>
              <a:t>Red </a:t>
            </a:r>
            <a:r>
              <a:rPr lang="en-US" sz="2400" dirty="0"/>
              <a:t>Flower (RR) x White Flower (WW)  = </a:t>
            </a:r>
            <a:r>
              <a:rPr lang="en-US" sz="2400" dirty="0" smtClean="0"/>
              <a:t>______ </a:t>
            </a:r>
            <a:r>
              <a:rPr lang="en-US" sz="2400" dirty="0"/>
              <a:t>Flower </a:t>
            </a:r>
            <a:r>
              <a:rPr lang="en-US" sz="2400" dirty="0" smtClean="0"/>
              <a:t>(____)</a:t>
            </a:r>
            <a:endParaRPr lang="en-US" dirty="0"/>
          </a:p>
          <a:p>
            <a:endParaRPr lang="en-US" dirty="0"/>
          </a:p>
        </p:txBody>
      </p:sp>
      <p:sp>
        <p:nvSpPr>
          <p:cNvPr id="4" name="TextBox 3"/>
          <p:cNvSpPr txBox="1"/>
          <p:nvPr/>
        </p:nvSpPr>
        <p:spPr>
          <a:xfrm>
            <a:off x="1143000" y="1524000"/>
            <a:ext cx="1981200" cy="584775"/>
          </a:xfrm>
          <a:prstGeom prst="rect">
            <a:avLst/>
          </a:prstGeom>
          <a:noFill/>
        </p:spPr>
        <p:txBody>
          <a:bodyPr wrap="square" rtlCol="0">
            <a:spAutoFit/>
          </a:bodyPr>
          <a:lstStyle/>
          <a:p>
            <a:r>
              <a:rPr lang="en-US" sz="3200" b="1" dirty="0" smtClean="0">
                <a:solidFill>
                  <a:srgbClr val="C00000"/>
                </a:solidFill>
              </a:rPr>
              <a:t>Neither</a:t>
            </a:r>
            <a:endParaRPr lang="en-US" b="1" dirty="0">
              <a:solidFill>
                <a:srgbClr val="C00000"/>
              </a:solidFill>
            </a:endParaRPr>
          </a:p>
        </p:txBody>
      </p:sp>
      <p:sp>
        <p:nvSpPr>
          <p:cNvPr id="5" name="TextBox 4"/>
          <p:cNvSpPr txBox="1"/>
          <p:nvPr/>
        </p:nvSpPr>
        <p:spPr>
          <a:xfrm>
            <a:off x="3352800" y="2133600"/>
            <a:ext cx="4038600" cy="584775"/>
          </a:xfrm>
          <a:prstGeom prst="rect">
            <a:avLst/>
          </a:prstGeom>
          <a:noFill/>
        </p:spPr>
        <p:txBody>
          <a:bodyPr wrap="square" rtlCol="0">
            <a:spAutoFit/>
          </a:bodyPr>
          <a:lstStyle/>
          <a:p>
            <a:r>
              <a:rPr lang="en-US" sz="3200" b="1" dirty="0" smtClean="0">
                <a:solidFill>
                  <a:srgbClr val="C00000"/>
                </a:solidFill>
              </a:rPr>
              <a:t>Partial dominance</a:t>
            </a:r>
            <a:endParaRPr lang="en-US" b="1" dirty="0">
              <a:solidFill>
                <a:srgbClr val="C00000"/>
              </a:solidFill>
            </a:endParaRPr>
          </a:p>
        </p:txBody>
      </p:sp>
      <p:sp>
        <p:nvSpPr>
          <p:cNvPr id="6" name="TextBox 5"/>
          <p:cNvSpPr txBox="1"/>
          <p:nvPr/>
        </p:nvSpPr>
        <p:spPr>
          <a:xfrm>
            <a:off x="3429000" y="3200400"/>
            <a:ext cx="1981200" cy="584775"/>
          </a:xfrm>
          <a:prstGeom prst="rect">
            <a:avLst/>
          </a:prstGeom>
          <a:noFill/>
        </p:spPr>
        <p:txBody>
          <a:bodyPr wrap="square" rtlCol="0">
            <a:spAutoFit/>
          </a:bodyPr>
          <a:lstStyle/>
          <a:p>
            <a:r>
              <a:rPr lang="en-US" sz="3200" b="1" dirty="0" smtClean="0">
                <a:solidFill>
                  <a:srgbClr val="C00000"/>
                </a:solidFill>
              </a:rPr>
              <a:t>BLEND</a:t>
            </a:r>
            <a:endParaRPr lang="en-US" b="1" dirty="0">
              <a:solidFill>
                <a:srgbClr val="C00000"/>
              </a:solidFill>
            </a:endParaRPr>
          </a:p>
        </p:txBody>
      </p:sp>
      <p:sp>
        <p:nvSpPr>
          <p:cNvPr id="7" name="TextBox 6"/>
          <p:cNvSpPr txBox="1"/>
          <p:nvPr/>
        </p:nvSpPr>
        <p:spPr>
          <a:xfrm>
            <a:off x="5486400" y="4267200"/>
            <a:ext cx="1143000" cy="584775"/>
          </a:xfrm>
          <a:prstGeom prst="rect">
            <a:avLst/>
          </a:prstGeom>
          <a:noFill/>
        </p:spPr>
        <p:txBody>
          <a:bodyPr wrap="square" rtlCol="0">
            <a:spAutoFit/>
          </a:bodyPr>
          <a:lstStyle/>
          <a:p>
            <a:r>
              <a:rPr lang="en-US" sz="3200" b="1" dirty="0" smtClean="0">
                <a:solidFill>
                  <a:srgbClr val="C00000"/>
                </a:solidFill>
              </a:rPr>
              <a:t>Pink</a:t>
            </a:r>
            <a:endParaRPr lang="en-US" b="1" dirty="0">
              <a:solidFill>
                <a:srgbClr val="C00000"/>
              </a:solidFill>
            </a:endParaRPr>
          </a:p>
        </p:txBody>
      </p:sp>
      <p:sp>
        <p:nvSpPr>
          <p:cNvPr id="8" name="TextBox 7"/>
          <p:cNvSpPr txBox="1"/>
          <p:nvPr/>
        </p:nvSpPr>
        <p:spPr>
          <a:xfrm>
            <a:off x="7467600" y="4292025"/>
            <a:ext cx="1143000" cy="584775"/>
          </a:xfrm>
          <a:prstGeom prst="rect">
            <a:avLst/>
          </a:prstGeom>
          <a:noFill/>
        </p:spPr>
        <p:txBody>
          <a:bodyPr wrap="square" rtlCol="0">
            <a:spAutoFit/>
          </a:bodyPr>
          <a:lstStyle/>
          <a:p>
            <a:r>
              <a:rPr lang="en-US" sz="3200" b="1" dirty="0" smtClean="0">
                <a:solidFill>
                  <a:srgbClr val="C00000"/>
                </a:solidFill>
              </a:rPr>
              <a:t>RW</a:t>
            </a:r>
            <a:endParaRPr lang="en-US" b="1" dirty="0">
              <a:solidFill>
                <a:srgbClr val="C00000"/>
              </a:solidFill>
            </a:endParaRPr>
          </a:p>
        </p:txBody>
      </p:sp>
      <p:pic>
        <p:nvPicPr>
          <p:cNvPr id="12290" name="Picture 2" descr="http://aminus3.s3.amazonaws.com/image/g0031/u00030060/i01441847/dca010c66dfd71adb02d95cfdc6973a0_large.jpg"/>
          <p:cNvPicPr>
            <a:picLocks noChangeAspect="1" noChangeArrowheads="1"/>
          </p:cNvPicPr>
          <p:nvPr/>
        </p:nvPicPr>
        <p:blipFill>
          <a:blip r:embed="rId2" cstate="print"/>
          <a:srcRect/>
          <a:stretch>
            <a:fillRect/>
          </a:stretch>
        </p:blipFill>
        <p:spPr bwMode="auto">
          <a:xfrm>
            <a:off x="2209510" y="1219200"/>
            <a:ext cx="4724980"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290"/>
                                        </p:tgtEl>
                                        <p:attrNameLst>
                                          <p:attrName>style.visibility</p:attrName>
                                        </p:attrNameLst>
                                      </p:cBhvr>
                                      <p:to>
                                        <p:strVal val="visible"/>
                                      </p:to>
                                    </p:set>
                                    <p:anim calcmode="lin" valueType="num">
                                      <p:cBhvr additive="base">
                                        <p:cTn id="32" dur="500" fill="hold"/>
                                        <p:tgtEl>
                                          <p:spTgt spid="12290"/>
                                        </p:tgtEl>
                                        <p:attrNameLst>
                                          <p:attrName>ppt_x</p:attrName>
                                        </p:attrNameLst>
                                      </p:cBhvr>
                                      <p:tavLst>
                                        <p:tav tm="0">
                                          <p:val>
                                            <p:strVal val="#ppt_x"/>
                                          </p:val>
                                        </p:tav>
                                        <p:tav tm="100000">
                                          <p:val>
                                            <p:strVal val="#ppt_x"/>
                                          </p:val>
                                        </p:tav>
                                      </p:tavLst>
                                    </p:anim>
                                    <p:anim calcmode="lin" valueType="num">
                                      <p:cBhvr additive="base">
                                        <p:cTn id="33"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CO-DOMINANCE</a:t>
            </a:r>
            <a:r>
              <a:rPr lang="en-US" dirty="0"/>
              <a:t/>
            </a:r>
            <a:br>
              <a:rPr lang="en-US" dirty="0"/>
            </a:br>
            <a:endParaRPr lang="en-US" dirty="0"/>
          </a:p>
        </p:txBody>
      </p:sp>
      <p:sp>
        <p:nvSpPr>
          <p:cNvPr id="3" name="Content Placeholder 2"/>
          <p:cNvSpPr>
            <a:spLocks noGrp="1"/>
          </p:cNvSpPr>
          <p:nvPr>
            <p:ph idx="1"/>
          </p:nvPr>
        </p:nvSpPr>
        <p:spPr>
          <a:xfrm>
            <a:off x="457200" y="1600200"/>
            <a:ext cx="8534400" cy="4525963"/>
          </a:xfrm>
        </p:spPr>
        <p:txBody>
          <a:bodyPr/>
          <a:lstStyle/>
          <a:p>
            <a:pPr lvl="0"/>
            <a:r>
              <a:rPr lang="en-US" dirty="0"/>
              <a:t>___________ alleles are equally dominant</a:t>
            </a:r>
          </a:p>
          <a:p>
            <a:pPr lvl="0"/>
            <a:r>
              <a:rPr lang="en-US" dirty="0"/>
              <a:t>CO = ____________ </a:t>
            </a:r>
          </a:p>
          <a:p>
            <a:pPr lvl="0"/>
            <a:r>
              <a:rPr lang="en-US" dirty="0"/>
              <a:t>Both alleles are expressed as a third phenotype (like spots, splotches, stripes)</a:t>
            </a:r>
          </a:p>
          <a:p>
            <a:pPr lvl="0"/>
            <a:r>
              <a:rPr lang="en-US" dirty="0"/>
              <a:t>__________ phenotypes SHOW!</a:t>
            </a:r>
          </a:p>
          <a:p>
            <a:pPr lvl="0"/>
            <a:r>
              <a:rPr lang="en-US" dirty="0"/>
              <a:t>Example: </a:t>
            </a:r>
            <a:endParaRPr lang="en-US" dirty="0" smtClean="0"/>
          </a:p>
          <a:p>
            <a:pPr lvl="0">
              <a:buNone/>
            </a:pPr>
            <a:r>
              <a:rPr lang="en-US" sz="2000" dirty="0" smtClean="0"/>
              <a:t>Red </a:t>
            </a:r>
            <a:r>
              <a:rPr lang="en-US" sz="2000" dirty="0"/>
              <a:t>Cow (RR) x White Cow = </a:t>
            </a:r>
            <a:r>
              <a:rPr lang="en-US" sz="2000" dirty="0" smtClean="0"/>
              <a:t>_______ </a:t>
            </a:r>
            <a:r>
              <a:rPr lang="en-US" sz="2000" dirty="0"/>
              <a:t>Cow (red-and-white splotches) </a:t>
            </a:r>
            <a:r>
              <a:rPr lang="en-US" sz="2000" dirty="0" smtClean="0"/>
              <a:t>(______)</a:t>
            </a:r>
            <a:endParaRPr lang="en-US" sz="2000" dirty="0"/>
          </a:p>
          <a:p>
            <a:pPr>
              <a:buNone/>
            </a:pPr>
            <a:endParaRPr lang="en-US" dirty="0"/>
          </a:p>
        </p:txBody>
      </p:sp>
      <p:sp>
        <p:nvSpPr>
          <p:cNvPr id="4" name="TextBox 3"/>
          <p:cNvSpPr txBox="1"/>
          <p:nvPr/>
        </p:nvSpPr>
        <p:spPr>
          <a:xfrm>
            <a:off x="1143000" y="1524000"/>
            <a:ext cx="1981200" cy="584775"/>
          </a:xfrm>
          <a:prstGeom prst="rect">
            <a:avLst/>
          </a:prstGeom>
          <a:noFill/>
        </p:spPr>
        <p:txBody>
          <a:bodyPr wrap="square" rtlCol="0">
            <a:spAutoFit/>
          </a:bodyPr>
          <a:lstStyle/>
          <a:p>
            <a:r>
              <a:rPr lang="en-US" sz="3200" b="1" dirty="0" smtClean="0">
                <a:solidFill>
                  <a:srgbClr val="C00000"/>
                </a:solidFill>
              </a:rPr>
              <a:t>BOTH</a:t>
            </a:r>
            <a:endParaRPr lang="en-US" b="1" dirty="0">
              <a:solidFill>
                <a:srgbClr val="C00000"/>
              </a:solidFill>
            </a:endParaRPr>
          </a:p>
        </p:txBody>
      </p:sp>
      <p:sp>
        <p:nvSpPr>
          <p:cNvPr id="5" name="TextBox 4"/>
          <p:cNvSpPr txBox="1"/>
          <p:nvPr/>
        </p:nvSpPr>
        <p:spPr>
          <a:xfrm>
            <a:off x="1828800" y="2133600"/>
            <a:ext cx="2438400" cy="584775"/>
          </a:xfrm>
          <a:prstGeom prst="rect">
            <a:avLst/>
          </a:prstGeom>
          <a:noFill/>
        </p:spPr>
        <p:txBody>
          <a:bodyPr wrap="square" rtlCol="0">
            <a:spAutoFit/>
          </a:bodyPr>
          <a:lstStyle/>
          <a:p>
            <a:r>
              <a:rPr lang="en-US" sz="3200" b="1" dirty="0" smtClean="0">
                <a:solidFill>
                  <a:srgbClr val="C00000"/>
                </a:solidFill>
              </a:rPr>
              <a:t>BOTH SHOW</a:t>
            </a:r>
            <a:endParaRPr lang="en-US" b="1" dirty="0">
              <a:solidFill>
                <a:srgbClr val="C00000"/>
              </a:solidFill>
            </a:endParaRPr>
          </a:p>
        </p:txBody>
      </p:sp>
      <p:sp>
        <p:nvSpPr>
          <p:cNvPr id="6" name="TextBox 5"/>
          <p:cNvSpPr txBox="1"/>
          <p:nvPr/>
        </p:nvSpPr>
        <p:spPr>
          <a:xfrm>
            <a:off x="1143000" y="3733800"/>
            <a:ext cx="1371600" cy="584775"/>
          </a:xfrm>
          <a:prstGeom prst="rect">
            <a:avLst/>
          </a:prstGeom>
          <a:noFill/>
        </p:spPr>
        <p:txBody>
          <a:bodyPr wrap="square" rtlCol="0">
            <a:spAutoFit/>
          </a:bodyPr>
          <a:lstStyle/>
          <a:p>
            <a:r>
              <a:rPr lang="en-US" sz="3200" b="1" dirty="0" smtClean="0">
                <a:solidFill>
                  <a:srgbClr val="C00000"/>
                </a:solidFill>
              </a:rPr>
              <a:t>BOTH</a:t>
            </a:r>
            <a:endParaRPr lang="en-US" b="1" dirty="0">
              <a:solidFill>
                <a:srgbClr val="C00000"/>
              </a:solidFill>
            </a:endParaRPr>
          </a:p>
        </p:txBody>
      </p:sp>
      <p:sp>
        <p:nvSpPr>
          <p:cNvPr id="7" name="TextBox 6"/>
          <p:cNvSpPr txBox="1"/>
          <p:nvPr/>
        </p:nvSpPr>
        <p:spPr>
          <a:xfrm>
            <a:off x="3505200" y="4872335"/>
            <a:ext cx="1219200" cy="461665"/>
          </a:xfrm>
          <a:prstGeom prst="rect">
            <a:avLst/>
          </a:prstGeom>
          <a:noFill/>
        </p:spPr>
        <p:txBody>
          <a:bodyPr wrap="square" rtlCol="0">
            <a:spAutoFit/>
          </a:bodyPr>
          <a:lstStyle/>
          <a:p>
            <a:r>
              <a:rPr lang="en-US" sz="2400" b="1" dirty="0" smtClean="0">
                <a:solidFill>
                  <a:srgbClr val="C00000"/>
                </a:solidFill>
              </a:rPr>
              <a:t>Roan</a:t>
            </a:r>
            <a:endParaRPr lang="en-US" b="1" dirty="0">
              <a:solidFill>
                <a:srgbClr val="C00000"/>
              </a:solidFill>
            </a:endParaRPr>
          </a:p>
        </p:txBody>
      </p:sp>
      <p:sp>
        <p:nvSpPr>
          <p:cNvPr id="8" name="TextBox 7"/>
          <p:cNvSpPr txBox="1"/>
          <p:nvPr/>
        </p:nvSpPr>
        <p:spPr>
          <a:xfrm>
            <a:off x="7772400" y="4876800"/>
            <a:ext cx="1219200" cy="461665"/>
          </a:xfrm>
          <a:prstGeom prst="rect">
            <a:avLst/>
          </a:prstGeom>
          <a:noFill/>
        </p:spPr>
        <p:txBody>
          <a:bodyPr wrap="square" rtlCol="0">
            <a:spAutoFit/>
          </a:bodyPr>
          <a:lstStyle/>
          <a:p>
            <a:r>
              <a:rPr lang="en-US" sz="2400" b="1" dirty="0" smtClean="0">
                <a:solidFill>
                  <a:srgbClr val="C00000"/>
                </a:solidFill>
              </a:rPr>
              <a:t>RW</a:t>
            </a:r>
            <a:endParaRPr lang="en-US" b="1" dirty="0">
              <a:solidFill>
                <a:srgbClr val="C00000"/>
              </a:solidFill>
            </a:endParaRPr>
          </a:p>
        </p:txBody>
      </p:sp>
      <p:pic>
        <p:nvPicPr>
          <p:cNvPr id="11266" name="Picture 2" descr="http://classconnection.s3.amazonaws.com/944/flashcards/4450944/jpg/cardimage_9548160_2395744971390878466883.jpg"/>
          <p:cNvPicPr>
            <a:picLocks noChangeAspect="1" noChangeArrowheads="1"/>
          </p:cNvPicPr>
          <p:nvPr/>
        </p:nvPicPr>
        <p:blipFill>
          <a:blip r:embed="rId2" cstate="print"/>
          <a:srcRect/>
          <a:stretch>
            <a:fillRect/>
          </a:stretch>
        </p:blipFill>
        <p:spPr bwMode="auto">
          <a:xfrm>
            <a:off x="1371600" y="1219200"/>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266"/>
                                        </p:tgtEl>
                                        <p:attrNameLst>
                                          <p:attrName>style.visibility</p:attrName>
                                        </p:attrNameLst>
                                      </p:cBhvr>
                                      <p:to>
                                        <p:strVal val="visible"/>
                                      </p:to>
                                    </p:set>
                                    <p:anim calcmode="lin" valueType="num">
                                      <p:cBhvr additive="base">
                                        <p:cTn id="32" dur="500" fill="hold"/>
                                        <p:tgtEl>
                                          <p:spTgt spid="11266"/>
                                        </p:tgtEl>
                                        <p:attrNameLst>
                                          <p:attrName>ppt_x</p:attrName>
                                        </p:attrNameLst>
                                      </p:cBhvr>
                                      <p:tavLst>
                                        <p:tav tm="0">
                                          <p:val>
                                            <p:strVal val="#ppt_x"/>
                                          </p:val>
                                        </p:tav>
                                        <p:tav tm="100000">
                                          <p:val>
                                            <p:strVal val="#ppt_x"/>
                                          </p:val>
                                        </p:tav>
                                      </p:tavLst>
                                    </p:anim>
                                    <p:anim calcmode="lin" valueType="num">
                                      <p:cBhvr additive="base">
                                        <p:cTn id="33"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0"/>
            <a:ext cx="8305800" cy="67063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 y="152400"/>
            <a:ext cx="8638162"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81000" y="0"/>
            <a:ext cx="8763000" cy="6483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80999" y="152400"/>
            <a:ext cx="8679469"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Practice</a:t>
            </a:r>
            <a:endParaRPr lang="en-US" dirty="0"/>
          </a:p>
        </p:txBody>
      </p:sp>
      <p:sp>
        <p:nvSpPr>
          <p:cNvPr id="3" name="Content Placeholder 2"/>
          <p:cNvSpPr>
            <a:spLocks noGrp="1"/>
          </p:cNvSpPr>
          <p:nvPr>
            <p:ph idx="1"/>
          </p:nvPr>
        </p:nvSpPr>
        <p:spPr/>
        <p:txBody>
          <a:bodyPr/>
          <a:lstStyle/>
          <a:p>
            <a:r>
              <a:rPr lang="en-US" dirty="0" smtClean="0"/>
              <a:t>Keep it </a:t>
            </a:r>
            <a:r>
              <a:rPr lang="en-US" dirty="0" smtClean="0"/>
              <a:t>going </a:t>
            </a:r>
            <a:r>
              <a:rPr lang="en-US" dirty="0" smtClean="0">
                <a:sym typeface="Wingdings" panose="05000000000000000000" pitchFamily="2" charset="2"/>
              </a:rPr>
              <a:t> BOTH sides!</a:t>
            </a:r>
            <a:endParaRPr lang="en-US" dirty="0" smtClean="0"/>
          </a:p>
          <a:p>
            <a:r>
              <a:rPr lang="en-US" dirty="0" smtClean="0"/>
              <a:t>Check your answers at the SSS to be sure you are getting them correct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066800" y="0"/>
            <a:ext cx="7200396"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81000" y="152400"/>
            <a:ext cx="848688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914400" y="152400"/>
            <a:ext cx="718775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Before we Start:</a:t>
            </a:r>
            <a:endParaRPr lang="en-US" dirty="0">
              <a:solidFill>
                <a:srgbClr val="0070C0"/>
              </a:solidFill>
            </a:endParaRPr>
          </a:p>
        </p:txBody>
      </p:sp>
      <p:sp>
        <p:nvSpPr>
          <p:cNvPr id="3" name="Content Placeholder 2"/>
          <p:cNvSpPr>
            <a:spLocks noGrp="1"/>
          </p:cNvSpPr>
          <p:nvPr>
            <p:ph idx="1"/>
          </p:nvPr>
        </p:nvSpPr>
        <p:spPr>
          <a:xfrm>
            <a:off x="457200" y="1600200"/>
            <a:ext cx="8610600" cy="4525963"/>
          </a:xfrm>
        </p:spPr>
        <p:txBody>
          <a:bodyPr/>
          <a:lstStyle/>
          <a:p>
            <a:r>
              <a:rPr lang="en-US" dirty="0" smtClean="0">
                <a:solidFill>
                  <a:srgbClr val="0070C0"/>
                </a:solidFill>
              </a:rPr>
              <a:t>You </a:t>
            </a:r>
            <a:r>
              <a:rPr lang="en-US" dirty="0" smtClean="0">
                <a:solidFill>
                  <a:srgbClr val="0070C0"/>
                </a:solidFill>
              </a:rPr>
              <a:t>will need colored pencils:</a:t>
            </a:r>
          </a:p>
          <a:p>
            <a:pPr lvl="1"/>
            <a:r>
              <a:rPr lang="en-US" dirty="0" smtClean="0">
                <a:solidFill>
                  <a:srgbClr val="FF0000"/>
                </a:solidFill>
              </a:rPr>
              <a:t>Red</a:t>
            </a:r>
          </a:p>
          <a:p>
            <a:pPr lvl="1"/>
            <a:r>
              <a:rPr lang="en-US" dirty="0" smtClean="0"/>
              <a:t>Black</a:t>
            </a:r>
          </a:p>
          <a:p>
            <a:pPr lvl="1"/>
            <a:r>
              <a:rPr lang="en-US" dirty="0" smtClean="0">
                <a:solidFill>
                  <a:schemeClr val="bg1">
                    <a:lumMod val="50000"/>
                  </a:schemeClr>
                </a:solidFill>
              </a:rPr>
              <a:t>Gray if available</a:t>
            </a:r>
          </a:p>
          <a:p>
            <a:pPr lvl="1"/>
            <a:r>
              <a:rPr lang="en-US" dirty="0" smtClean="0">
                <a:solidFill>
                  <a:srgbClr val="FF6699"/>
                </a:solidFill>
              </a:rPr>
              <a:t>Pink if available</a:t>
            </a:r>
          </a:p>
        </p:txBody>
      </p:sp>
    </p:spTree>
    <p:extLst>
      <p:ext uri="{BB962C8B-B14F-4D97-AF65-F5344CB8AC3E}">
        <p14:creationId xmlns:p14="http://schemas.microsoft.com/office/powerpoint/2010/main" val="3039818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533400" y="152400"/>
            <a:ext cx="8124763"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3999" cy="355411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524000" y="3571387"/>
            <a:ext cx="6437313" cy="3210413"/>
          </a:xfrm>
          <a:prstGeom prst="rect">
            <a:avLst/>
          </a:prstGeom>
          <a:noFill/>
          <a:ln w="9525">
            <a:noFill/>
            <a:miter lim="800000"/>
            <a:headEnd/>
            <a:tailEnd/>
          </a:ln>
        </p:spPr>
      </p:pic>
    </p:spTree>
    <p:extLst>
      <p:ext uri="{BB962C8B-B14F-4D97-AF65-F5344CB8AC3E}">
        <p14:creationId xmlns:p14="http://schemas.microsoft.com/office/powerpoint/2010/main" val="375618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52400"/>
            <a:ext cx="9053713" cy="4162425"/>
          </a:xfrm>
          <a:prstGeom prst="rect">
            <a:avLst/>
          </a:prstGeom>
          <a:noFill/>
          <a:ln w="9525">
            <a:noFill/>
            <a:miter lim="800000"/>
            <a:headEnd/>
            <a:tailEnd/>
          </a:ln>
        </p:spPr>
      </p:pic>
    </p:spTree>
    <p:extLst>
      <p:ext uri="{BB962C8B-B14F-4D97-AF65-F5344CB8AC3E}">
        <p14:creationId xmlns:p14="http://schemas.microsoft.com/office/powerpoint/2010/main" val="810429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0"/>
            <a:ext cx="8704263" cy="6779466"/>
          </a:xfrm>
          <a:prstGeom prst="rect">
            <a:avLst/>
          </a:prstGeom>
          <a:noFill/>
          <a:ln w="9525">
            <a:noFill/>
            <a:miter lim="800000"/>
            <a:headEnd/>
            <a:tailEnd/>
          </a:ln>
        </p:spPr>
      </p:pic>
    </p:spTree>
    <p:extLst>
      <p:ext uri="{BB962C8B-B14F-4D97-AF65-F5344CB8AC3E}">
        <p14:creationId xmlns:p14="http://schemas.microsoft.com/office/powerpoint/2010/main" val="3640582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Non-</a:t>
            </a:r>
            <a:r>
              <a:rPr lang="en-US" dirty="0" err="1" smtClean="0"/>
              <a:t>Mendelian</a:t>
            </a:r>
            <a:r>
              <a:rPr lang="en-US" dirty="0" smtClean="0"/>
              <a:t> Genetics</a:t>
            </a:r>
            <a:endParaRPr lang="en-US" dirty="0"/>
          </a:p>
        </p:txBody>
      </p:sp>
      <p:sp>
        <p:nvSpPr>
          <p:cNvPr id="3" name="Subtitle 2"/>
          <p:cNvSpPr>
            <a:spLocks noGrp="1"/>
          </p:cNvSpPr>
          <p:nvPr>
            <p:ph type="subTitle" idx="1"/>
          </p:nvPr>
        </p:nvSpPr>
        <p:spPr/>
        <p:txBody>
          <a:bodyPr/>
          <a:lstStyle/>
          <a:p>
            <a:r>
              <a:rPr lang="en-US" dirty="0" smtClean="0"/>
              <a:t>Incomplete Dominance</a:t>
            </a:r>
          </a:p>
          <a:p>
            <a:r>
              <a:rPr lang="en-US" dirty="0" smtClean="0"/>
              <a:t>&amp;</a:t>
            </a:r>
          </a:p>
          <a:p>
            <a:r>
              <a:rPr lang="en-US" dirty="0" smtClean="0"/>
              <a:t>Co-Dominance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Non-</a:t>
            </a:r>
            <a:r>
              <a:rPr lang="en-US" b="1" dirty="0" err="1"/>
              <a:t>Mendelian</a:t>
            </a:r>
            <a:r>
              <a:rPr lang="en-US" b="1" dirty="0"/>
              <a:t> </a:t>
            </a:r>
            <a:r>
              <a:rPr lang="en-US" b="1" dirty="0" smtClean="0"/>
              <a:t>Genetics</a:t>
            </a:r>
            <a:endParaRPr lang="en-US" dirty="0"/>
          </a:p>
        </p:txBody>
      </p:sp>
      <p:sp>
        <p:nvSpPr>
          <p:cNvPr id="3" name="Content Placeholder 2"/>
          <p:cNvSpPr>
            <a:spLocks noGrp="1"/>
          </p:cNvSpPr>
          <p:nvPr>
            <p:ph idx="1"/>
          </p:nvPr>
        </p:nvSpPr>
        <p:spPr/>
        <p:txBody>
          <a:bodyPr/>
          <a:lstStyle/>
          <a:p>
            <a:r>
              <a:rPr lang="en-US" dirty="0"/>
              <a:t>When </a:t>
            </a:r>
            <a:r>
              <a:rPr lang="en-US" dirty="0" err="1"/>
              <a:t>Gregor</a:t>
            </a:r>
            <a:r>
              <a:rPr lang="en-US" dirty="0"/>
              <a:t> Mendel studied pea plants, he happened to select traits that were determined by two alleles, where one allele was completely dominant over the other.  For instance, for flower color in peas, purple flowers are dominant and white flowers are recessive.  He called this the </a:t>
            </a:r>
            <a:r>
              <a:rPr lang="en-US" b="1" u="sng" dirty="0"/>
              <a:t>Principle of Dominance</a:t>
            </a:r>
            <a:r>
              <a:rPr lang="en-US" dirty="0"/>
              <a:t>.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sz="2400" dirty="0"/>
              <a:t>But some patterns of inheritance are different than the ones Mendel discovered.  One type of inheritance is called </a:t>
            </a:r>
            <a:r>
              <a:rPr lang="en-US" sz="2400" b="1" dirty="0"/>
              <a:t>INCOMPLETE DOMINANCE</a:t>
            </a:r>
            <a:r>
              <a:rPr lang="en-US" sz="2400" dirty="0"/>
              <a:t>.  For example, if you cross a red primrose flower with a white primrose flower, the next generation will have all pink flowers!  The red and the white blend, just like mixing paint!  This is when neither of the two alleles are dominant.  </a:t>
            </a:r>
            <a:r>
              <a:rPr lang="en-US" sz="2400" dirty="0">
                <a:solidFill>
                  <a:srgbClr val="FF0000"/>
                </a:solidFill>
              </a:rPr>
              <a:t>In incomplete dominance, the phenotypes of the two alleles </a:t>
            </a:r>
            <a:r>
              <a:rPr lang="en-US" sz="2400" b="1" dirty="0">
                <a:solidFill>
                  <a:srgbClr val="FF0000"/>
                </a:solidFill>
              </a:rPr>
              <a:t>BLEND</a:t>
            </a:r>
            <a:r>
              <a:rPr lang="en-US" sz="2400" dirty="0">
                <a:solidFill>
                  <a:srgbClr val="FF0000"/>
                </a:solidFill>
              </a:rPr>
              <a:t>.  </a:t>
            </a:r>
          </a:p>
          <a:p>
            <a:endParaRPr lang="en-US" dirty="0"/>
          </a:p>
        </p:txBody>
      </p:sp>
      <p:pic>
        <p:nvPicPr>
          <p:cNvPr id="1026" name="Picture 2" descr="http://anthro.palomar.edu/mendel/images/Primro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962400"/>
            <a:ext cx="5888177"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sz="2400" dirty="0"/>
              <a:t>Another non-</a:t>
            </a:r>
            <a:r>
              <a:rPr lang="en-US" sz="2400" dirty="0" err="1"/>
              <a:t>Mendelian</a:t>
            </a:r>
            <a:r>
              <a:rPr lang="en-US" sz="2400" dirty="0"/>
              <a:t> inheritance pattern is called </a:t>
            </a:r>
            <a:r>
              <a:rPr lang="en-US" sz="2400" b="1" dirty="0"/>
              <a:t>CODOMINANCE</a:t>
            </a:r>
            <a:r>
              <a:rPr lang="en-US" sz="2400" dirty="0"/>
              <a:t>.  </a:t>
            </a:r>
            <a:r>
              <a:rPr lang="en-US" sz="2400" dirty="0">
                <a:solidFill>
                  <a:srgbClr val="FF0000"/>
                </a:solidFill>
              </a:rPr>
              <a:t>In </a:t>
            </a:r>
            <a:r>
              <a:rPr lang="en-US" sz="2400" dirty="0" err="1">
                <a:solidFill>
                  <a:srgbClr val="FF0000"/>
                </a:solidFill>
              </a:rPr>
              <a:t>codominance</a:t>
            </a:r>
            <a:r>
              <a:rPr lang="en-US" sz="2400" dirty="0">
                <a:solidFill>
                  <a:srgbClr val="FF0000"/>
                </a:solidFill>
              </a:rPr>
              <a:t>, two alleles are dominant.</a:t>
            </a:r>
            <a:r>
              <a:rPr lang="en-US" sz="2400" dirty="0"/>
              <a:t>  So if an organism is heterozygous, and they inherit 2 dominant alleles, then the phenotype shows BOTH traits at the same time!  For example a red cow and white cow will produce a red-and-white splotched cow, which is called roan.  Both the allele for red color and the allele for white color are dominant so </a:t>
            </a:r>
            <a:r>
              <a:rPr lang="en-US" sz="2400" b="1" dirty="0">
                <a:solidFill>
                  <a:srgbClr val="FF0000"/>
                </a:solidFill>
              </a:rPr>
              <a:t>BOTH</a:t>
            </a:r>
            <a:r>
              <a:rPr lang="en-US" sz="2400" dirty="0">
                <a:solidFill>
                  <a:srgbClr val="FF0000"/>
                </a:solidFill>
              </a:rPr>
              <a:t> </a:t>
            </a:r>
            <a:r>
              <a:rPr lang="en-US" sz="2400" b="1" dirty="0">
                <a:solidFill>
                  <a:srgbClr val="FF0000"/>
                </a:solidFill>
              </a:rPr>
              <a:t>SHOW</a:t>
            </a:r>
            <a:r>
              <a:rPr lang="en-US" sz="2400" dirty="0">
                <a:solidFill>
                  <a:srgbClr val="FF0000"/>
                </a:solidFill>
              </a:rPr>
              <a:t>!</a:t>
            </a:r>
          </a:p>
          <a:p>
            <a:pPr>
              <a:buNone/>
            </a:pPr>
            <a:endParaRPr lang="en-US" dirty="0"/>
          </a:p>
        </p:txBody>
      </p:sp>
      <p:pic>
        <p:nvPicPr>
          <p:cNvPr id="4" name="Picture 3" descr="http://image.slidesharecdn.com/3completeincompletedominancemultipleallelessexdetermination-101019040219-phpapp02/95/chapter-19-heredity-lesson-3-complete-and-incomplete-dominancemultiple-allelessex-determination-8-728.jpg?cb=1287479904"/>
          <p:cNvPicPr/>
          <p:nvPr/>
        </p:nvPicPr>
        <p:blipFill rotWithShape="1">
          <a:blip r:embed="rId2">
            <a:extLst>
              <a:ext uri="{28A0092B-C50C-407E-A947-70E740481C1C}">
                <a14:useLocalDpi xmlns:a14="http://schemas.microsoft.com/office/drawing/2010/main" val="0"/>
              </a:ext>
            </a:extLst>
          </a:blip>
          <a:srcRect l="4929" t="15337" r="8526" b="-1151"/>
          <a:stretch/>
        </p:blipFill>
        <p:spPr bwMode="auto">
          <a:xfrm>
            <a:off x="2286000" y="3657600"/>
            <a:ext cx="4191000" cy="312420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371</Words>
  <Application>Microsoft Office PowerPoint</Application>
  <PresentationFormat>On-screen Show (4:3)</PresentationFormat>
  <Paragraphs>42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Non-Mendelian Genetics</vt:lpstr>
      <vt:lpstr>Before we Start:</vt:lpstr>
      <vt:lpstr>PowerPoint Presentation</vt:lpstr>
      <vt:lpstr>PowerPoint Presentation</vt:lpstr>
      <vt:lpstr>PowerPoint Presentation</vt:lpstr>
      <vt:lpstr>Non-Mendelian Genetics</vt:lpstr>
      <vt:lpstr>Non-Mendelian Genetics</vt:lpstr>
      <vt:lpstr>PowerPoint Presentation</vt:lpstr>
      <vt:lpstr>PowerPoint Presentation</vt:lpstr>
      <vt:lpstr>INCOMPLETE DOMINANCE</vt:lpstr>
      <vt:lpstr>CO-DOMINANCE </vt:lpstr>
      <vt:lpstr>PowerPoint Presentation</vt:lpstr>
      <vt:lpstr>PowerPoint Presentation</vt:lpstr>
      <vt:lpstr>PowerPoint Presentation</vt:lpstr>
      <vt:lpstr>PowerPoint Presentation</vt:lpstr>
      <vt:lpstr>Independent Practice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Non-Mendelian Genetics</dc:title>
  <dc:creator>Computer</dc:creator>
  <cp:lastModifiedBy>Mathis, Lindsay A.</cp:lastModifiedBy>
  <cp:revision>11</cp:revision>
  <dcterms:created xsi:type="dcterms:W3CDTF">2015-11-08T15:57:13Z</dcterms:created>
  <dcterms:modified xsi:type="dcterms:W3CDTF">2016-03-22T17:32:07Z</dcterms:modified>
</cp:coreProperties>
</file>