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3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5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0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3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6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A74A-8F37-48F9-B67D-4850AA37D069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10F1-5295-4489-AF01-C70D217F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wRTIKXax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eo-tools.com/Images/Gallery/Fossil/Big/050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eo-tools.com/Images/Gallery/Fossil/Big/039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Fxu7NEoKC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FljTjJwy1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YOU watch (with Headphones) Evolution Primer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1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+mj-lt"/>
              <a:buAutoNum type="arabicPeriod"/>
              <a:defRPr/>
            </a:pPr>
            <a:r>
              <a:rPr lang="en-US" altLang="en-US" dirty="0" smtClean="0">
                <a:solidFill>
                  <a:srgbClr val="00B0F0"/>
                </a:solidFill>
              </a:rPr>
              <a:t>Evidence For Evolution Worksheet …. Turn this in to be graded.</a:t>
            </a:r>
          </a:p>
          <a:p>
            <a:pPr marL="357188" lvl="1" indent="0">
              <a:buNone/>
              <a:defRPr/>
            </a:pPr>
            <a:r>
              <a:rPr lang="en-US" altLang="en-US" i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Watch out for V. 4 (you will need an amino acid codon chart)</a:t>
            </a:r>
            <a:endParaRPr lang="en-US" altLang="en-US" i="1" dirty="0" smtClean="0">
              <a:solidFill>
                <a:srgbClr val="00B0F0"/>
              </a:solidFill>
            </a:endParaRPr>
          </a:p>
          <a:p>
            <a:pPr marL="596900" indent="-514350">
              <a:buFont typeface="+mj-lt"/>
              <a:buAutoNum type="arabicPeriod"/>
              <a:defRPr/>
            </a:pPr>
            <a:endParaRPr lang="en-US" altLang="en-US" dirty="0" smtClean="0"/>
          </a:p>
          <a:p>
            <a:pPr marL="596900" indent="-514350">
              <a:buFont typeface="+mj-lt"/>
              <a:buAutoNum type="arabicPeriod"/>
              <a:defRPr/>
            </a:pPr>
            <a:r>
              <a:rPr lang="en-US" altLang="en-US" dirty="0" smtClean="0"/>
              <a:t>Complete all Problem Solving questions in your Biology Handbook pp. 140-144 </a:t>
            </a:r>
            <a:r>
              <a:rPr lang="en-US" altLang="en-US" dirty="0" smtClean="0">
                <a:sym typeface="Wingdings" pitchFamily="2" charset="2"/>
              </a:rPr>
              <a:t> Check your answers at the SSS when you finish</a:t>
            </a:r>
          </a:p>
          <a:p>
            <a:pPr marL="596900" indent="-514350">
              <a:buFont typeface="+mj-lt"/>
              <a:buAutoNum type="arabicPeriod"/>
              <a:defRPr/>
            </a:pPr>
            <a:endParaRPr lang="en-US" altLang="en-US" dirty="0" smtClean="0">
              <a:sym typeface="Wingdings" pitchFamily="2" charset="2"/>
            </a:endParaRPr>
          </a:p>
          <a:p>
            <a:pPr>
              <a:defRPr/>
            </a:pPr>
            <a:endParaRPr lang="en-US" altLang="en-US" dirty="0" smtClean="0">
              <a:sym typeface="Wingdings" pitchFamily="2" charset="2"/>
            </a:endParaRPr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200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Natural Selection Comic Strip</a:t>
            </a:r>
            <a:endParaRPr lang="en-US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en-US" altLang="en-US"/>
              <a:t>Create a 4 frame comic that depicts evolution (speciation) by natural selection.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en-US" altLang="en-US">
                <a:solidFill>
                  <a:srgbClr val="0070C0"/>
                </a:solidFill>
              </a:rPr>
              <a:t>Each frame MUST be labeled with each of the 4 descriptors in the correct sequence.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en-US" altLang="en-US"/>
              <a:t>Refer to the Example for how to do it.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en-US" altLang="en-US">
                <a:solidFill>
                  <a:srgbClr val="0070C0"/>
                </a:solidFill>
              </a:rPr>
              <a:t>Use your own organism and your own traits!!!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en-US" altLang="en-US"/>
              <a:t>The comic must be neat and in color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en-US" altLang="en-US">
                <a:solidFill>
                  <a:srgbClr val="0070C0"/>
                </a:solidFill>
              </a:rPr>
              <a:t>Answer the questions when you are finished.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Turn it in!</a:t>
            </a:r>
          </a:p>
        </p:txBody>
      </p:sp>
    </p:spTree>
    <p:extLst>
      <p:ext uri="{BB962C8B-B14F-4D97-AF65-F5344CB8AC3E}">
        <p14:creationId xmlns:p14="http://schemas.microsoft.com/office/powerpoint/2010/main" val="23101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0"/>
            <a:ext cx="88392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	</a:t>
            </a:r>
            <a:r>
              <a:rPr lang="en-US" dirty="0">
                <a:solidFill>
                  <a:srgbClr val="7030A0"/>
                </a:solidFill>
              </a:rPr>
              <a:t>D. Evidence for Evolution</a:t>
            </a:r>
          </a:p>
          <a:p>
            <a:pPr>
              <a:defRPr/>
            </a:pPr>
            <a:r>
              <a:rPr lang="en-US" dirty="0"/>
              <a:t>		1.  Fossil evidence provides an incomplete record of 		early life.  </a:t>
            </a:r>
            <a:r>
              <a:rPr lang="en-US" u="sng" dirty="0">
                <a:solidFill>
                  <a:srgbClr val="FF0000"/>
                </a:solidFill>
              </a:rPr>
              <a:t>Fossils</a:t>
            </a:r>
            <a:r>
              <a:rPr lang="en-US" dirty="0"/>
              <a:t> can include any evidence of life, such 		as </a:t>
            </a:r>
            <a:r>
              <a:rPr lang="en-US" dirty="0">
                <a:solidFill>
                  <a:srgbClr val="00B0F0"/>
                </a:solidFill>
              </a:rPr>
              <a:t>imprints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</a:rPr>
              <a:t>remains</a:t>
            </a:r>
            <a:r>
              <a:rPr lang="en-US" dirty="0"/>
              <a:t> of organisms.  This evidence 		must be interpreted to form an overall picture of how 		species have changed over time (evolved).  By 			examining the fossil record, scientists have concluded 		that </a:t>
            </a:r>
            <a:r>
              <a:rPr lang="en-US" dirty="0">
                <a:solidFill>
                  <a:srgbClr val="00B0F0"/>
                </a:solidFill>
              </a:rPr>
              <a:t>evolution happens in a simple to complex pattern </a:t>
            </a:r>
            <a:r>
              <a:rPr lang="en-US" dirty="0"/>
              <a:t>		and life emerged </a:t>
            </a:r>
            <a:r>
              <a:rPr lang="en-US" dirty="0">
                <a:solidFill>
                  <a:srgbClr val="00B0F0"/>
                </a:solidFill>
              </a:rPr>
              <a:t>from sea to land</a:t>
            </a:r>
            <a:r>
              <a:rPr lang="en-US" dirty="0"/>
              <a:t>.  Fossils must be 			dated to help establish a time frame for the existence 		of a species.  There are two methods of determining 		the age of </a:t>
            </a:r>
            <a:r>
              <a:rPr lang="en-US" u="sng" dirty="0">
                <a:solidFill>
                  <a:srgbClr val="FF0000"/>
                </a:solidFill>
              </a:rPr>
              <a:t>fossils</a:t>
            </a:r>
            <a:r>
              <a:rPr lang="en-US" dirty="0"/>
              <a:t>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4824" name="Picture 8" descr="05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4419601"/>
            <a:ext cx="2638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0" descr="039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48200"/>
            <a:ext cx="22098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1524000" y="152401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p. 136</a:t>
            </a:r>
          </a:p>
        </p:txBody>
      </p:sp>
    </p:spTree>
    <p:extLst>
      <p:ext uri="{BB962C8B-B14F-4D97-AF65-F5344CB8AC3E}">
        <p14:creationId xmlns:p14="http://schemas.microsoft.com/office/powerpoint/2010/main" val="51409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0"/>
            <a:ext cx="88392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	</a:t>
            </a:r>
            <a:r>
              <a:rPr lang="en-US" dirty="0"/>
              <a:t>a.  	In </a:t>
            </a:r>
            <a:r>
              <a:rPr lang="en-US" u="sng" dirty="0">
                <a:solidFill>
                  <a:srgbClr val="FF0000"/>
                </a:solidFill>
              </a:rPr>
              <a:t>relative</a:t>
            </a:r>
            <a:r>
              <a:rPr lang="en-US" dirty="0"/>
              <a:t> dating the </a:t>
            </a:r>
            <a:r>
              <a:rPr lang="en-US" dirty="0">
                <a:solidFill>
                  <a:srgbClr val="00B0F0"/>
                </a:solidFill>
              </a:rPr>
              <a:t>exact age </a:t>
            </a:r>
            <a:r>
              <a:rPr lang="en-US" dirty="0"/>
              <a:t>of the fossil </a:t>
            </a:r>
            <a:r>
              <a:rPr lang="en-US" dirty="0">
                <a:solidFill>
                  <a:srgbClr val="00B0F0"/>
                </a:solidFill>
              </a:rPr>
              <a:t>cannot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be</a:t>
            </a:r>
            <a:r>
              <a:rPr lang="en-US" dirty="0"/>
              <a:t> 		</a:t>
            </a:r>
            <a:r>
              <a:rPr lang="en-US" dirty="0">
                <a:solidFill>
                  <a:srgbClr val="00B0F0"/>
                </a:solidFill>
              </a:rPr>
              <a:t>determined</a:t>
            </a:r>
            <a:r>
              <a:rPr lang="en-US" dirty="0"/>
              <a:t>, only the order of appearance as compared 		to other fossils found in nearby rocks.  Fossils occur in 		layers of </a:t>
            </a:r>
            <a:r>
              <a:rPr lang="en-US" dirty="0">
                <a:solidFill>
                  <a:srgbClr val="00B0F0"/>
                </a:solidFill>
              </a:rPr>
              <a:t>sedimentary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rock</a:t>
            </a:r>
            <a:r>
              <a:rPr lang="en-US" dirty="0"/>
              <a:t>.  The fossils near the top 		will be more </a:t>
            </a:r>
            <a:r>
              <a:rPr lang="en-US" u="sng" dirty="0">
                <a:solidFill>
                  <a:srgbClr val="FF0000"/>
                </a:solidFill>
              </a:rPr>
              <a:t>recent</a:t>
            </a:r>
            <a:r>
              <a:rPr lang="en-US" dirty="0"/>
              <a:t> than fossils in lower layers of rock. </a:t>
            </a:r>
          </a:p>
          <a:p>
            <a:pPr>
              <a:defRPr/>
            </a:pPr>
            <a:r>
              <a:rPr lang="en-US" dirty="0"/>
              <a:t>	b.  	</a:t>
            </a:r>
            <a:r>
              <a:rPr lang="en-US" u="sng" dirty="0">
                <a:solidFill>
                  <a:srgbClr val="FF0000"/>
                </a:solidFill>
              </a:rPr>
              <a:t>Radioactive</a:t>
            </a:r>
            <a:r>
              <a:rPr lang="en-US" dirty="0"/>
              <a:t> dating gives a </a:t>
            </a:r>
            <a:r>
              <a:rPr lang="en-US" dirty="0">
                <a:solidFill>
                  <a:srgbClr val="00B0F0"/>
                </a:solidFill>
              </a:rPr>
              <a:t>more exact age </a:t>
            </a:r>
            <a:r>
              <a:rPr lang="en-US" dirty="0"/>
              <a:t>using the 			natural decay of </a:t>
            </a:r>
            <a:r>
              <a:rPr lang="en-US" dirty="0">
                <a:solidFill>
                  <a:srgbClr val="00B0F0"/>
                </a:solidFill>
              </a:rPr>
              <a:t>radioactive isotopes </a:t>
            </a:r>
            <a:r>
              <a:rPr lang="en-US" dirty="0"/>
              <a:t>in organisms</a:t>
            </a:r>
            <a:r>
              <a:rPr lang="en-US" sz="2800" dirty="0"/>
              <a:t>.</a:t>
            </a:r>
          </a:p>
        </p:txBody>
      </p:sp>
      <p:pic>
        <p:nvPicPr>
          <p:cNvPr id="91139" name="Picture 4" descr="lawofsuperpositi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72390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9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0"/>
            <a:ext cx="88392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	</a:t>
            </a:r>
          </a:p>
          <a:p>
            <a:pPr>
              <a:defRPr/>
            </a:pPr>
            <a:r>
              <a:rPr lang="en-US" dirty="0"/>
              <a:t>	2. </a:t>
            </a:r>
            <a:r>
              <a:rPr lang="en-US" u="sng" dirty="0">
                <a:solidFill>
                  <a:srgbClr val="FF0000"/>
                </a:solidFill>
              </a:rPr>
              <a:t>Biochemical</a:t>
            </a:r>
            <a:r>
              <a:rPr lang="en-US" dirty="0"/>
              <a:t> similarities include </a:t>
            </a:r>
            <a:r>
              <a:rPr lang="en-US" dirty="0">
                <a:solidFill>
                  <a:srgbClr val="00B0F0"/>
                </a:solidFill>
              </a:rPr>
              <a:t>comparisons of DNA </a:t>
            </a:r>
            <a:r>
              <a:rPr lang="en-US" dirty="0"/>
              <a:t>and 	the resulting </a:t>
            </a:r>
            <a:r>
              <a:rPr lang="en-US" dirty="0">
                <a:solidFill>
                  <a:srgbClr val="00B0F0"/>
                </a:solidFill>
              </a:rPr>
              <a:t>amino acid sequences </a:t>
            </a:r>
            <a:r>
              <a:rPr lang="en-US" dirty="0"/>
              <a:t>for certain, shared 	proteins.  This is considered one of the </a:t>
            </a:r>
            <a:r>
              <a:rPr lang="en-US" u="sng" dirty="0">
                <a:solidFill>
                  <a:srgbClr val="00B0F0"/>
                </a:solidFill>
              </a:rPr>
              <a:t>most reliable </a:t>
            </a:r>
            <a:r>
              <a:rPr lang="en-US" dirty="0"/>
              <a:t>and 	objective types of evidence used to determine evolutionary 	relationships.  </a:t>
            </a:r>
            <a:r>
              <a:rPr lang="en-US" b="1" dirty="0">
                <a:solidFill>
                  <a:srgbClr val="00B0F0"/>
                </a:solidFill>
              </a:rPr>
              <a:t>In general, the </a:t>
            </a:r>
            <a:r>
              <a:rPr lang="en-US" b="1" u="sng" dirty="0">
                <a:solidFill>
                  <a:srgbClr val="FF0000"/>
                </a:solidFill>
              </a:rPr>
              <a:t>fewer</a:t>
            </a:r>
            <a:r>
              <a:rPr lang="en-US" b="1" dirty="0"/>
              <a:t> </a:t>
            </a:r>
            <a:r>
              <a:rPr lang="en-US" b="1" dirty="0">
                <a:solidFill>
                  <a:srgbClr val="00B0F0"/>
                </a:solidFill>
              </a:rPr>
              <a:t>differences found 	between two species, the closer the evolutionary 	relationship.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  <p:pic>
        <p:nvPicPr>
          <p:cNvPr id="36868" name="Picture 4" descr="mammalhemoglobinmoleculeseque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1800"/>
            <a:ext cx="4572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7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0"/>
            <a:ext cx="88392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	</a:t>
            </a:r>
            <a:r>
              <a:rPr lang="en-US" dirty="0"/>
              <a:t>3.  Shared </a:t>
            </a:r>
            <a:r>
              <a:rPr lang="en-US" u="sng" dirty="0">
                <a:solidFill>
                  <a:srgbClr val="FF0000"/>
                </a:solidFill>
              </a:rPr>
              <a:t>anatomical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structures supports some type of 	evolutionary relationship.  </a:t>
            </a:r>
          </a:p>
          <a:p>
            <a:pPr>
              <a:defRPr/>
            </a:pPr>
            <a:r>
              <a:rPr lang="en-US" dirty="0"/>
              <a:t>		a.  	Structures with a </a:t>
            </a:r>
            <a:r>
              <a:rPr lang="en-US" dirty="0">
                <a:solidFill>
                  <a:srgbClr val="00B0F0"/>
                </a:solidFill>
              </a:rPr>
              <a:t>similar bone arrangement </a:t>
            </a:r>
            <a:r>
              <a:rPr lang="en-US" dirty="0"/>
              <a:t>	are 			called </a:t>
            </a:r>
            <a:r>
              <a:rPr lang="en-US" u="sng" dirty="0">
                <a:solidFill>
                  <a:srgbClr val="FF0000"/>
                </a:solidFill>
              </a:rPr>
              <a:t>homologous</a:t>
            </a:r>
            <a:r>
              <a:rPr lang="en-US" dirty="0"/>
              <a:t> structures.  A similar 				bone arrangement, even if the functions are 				different, supports evolution from a common 			</a:t>
            </a:r>
            <a:r>
              <a:rPr lang="en-US" u="sng" dirty="0">
                <a:solidFill>
                  <a:srgbClr val="FF0000"/>
                </a:solidFill>
              </a:rPr>
              <a:t>ancestor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7892" name="Picture 4" descr="comparativeanatom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819400"/>
            <a:ext cx="43735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2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0"/>
            <a:ext cx="8839200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	</a:t>
            </a:r>
            <a:r>
              <a:rPr lang="en-US" dirty="0"/>
              <a:t>b.  	Structures that </a:t>
            </a:r>
            <a:r>
              <a:rPr lang="en-US" dirty="0">
                <a:solidFill>
                  <a:srgbClr val="00B0F0"/>
                </a:solidFill>
              </a:rPr>
              <a:t>perform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the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same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function</a:t>
            </a:r>
            <a:r>
              <a:rPr lang="en-US" dirty="0"/>
              <a:t> (ex. flying) 		but are very </a:t>
            </a:r>
            <a:r>
              <a:rPr lang="en-US" dirty="0">
                <a:solidFill>
                  <a:srgbClr val="00B0F0"/>
                </a:solidFill>
              </a:rPr>
              <a:t>different anatomically </a:t>
            </a:r>
            <a:r>
              <a:rPr lang="en-US" dirty="0"/>
              <a:t>(ex. bird wing vs. 		butterfly wing) are called </a:t>
            </a:r>
            <a:r>
              <a:rPr lang="en-US" u="sng" dirty="0">
                <a:solidFill>
                  <a:srgbClr val="FF0000"/>
                </a:solidFill>
              </a:rPr>
              <a:t>analogous</a:t>
            </a:r>
            <a:r>
              <a:rPr lang="en-US" dirty="0"/>
              <a:t> structures. This 			supports evolution in similar habitats though not from 		a recent common ancestor.</a:t>
            </a:r>
          </a:p>
          <a:p>
            <a:pPr>
              <a:defRPr/>
            </a:pPr>
            <a:r>
              <a:rPr lang="en-US" dirty="0"/>
              <a:t>	c.  	</a:t>
            </a:r>
            <a:r>
              <a:rPr lang="en-US" u="sng" dirty="0">
                <a:solidFill>
                  <a:srgbClr val="FF0000"/>
                </a:solidFill>
              </a:rPr>
              <a:t>Vestigial</a:t>
            </a:r>
            <a:r>
              <a:rPr lang="en-US" dirty="0"/>
              <a:t> structures (ex. </a:t>
            </a:r>
            <a:r>
              <a:rPr lang="en-US" dirty="0">
                <a:solidFill>
                  <a:srgbClr val="00B0F0"/>
                </a:solidFill>
              </a:rPr>
              <a:t>appendix</a:t>
            </a:r>
            <a:r>
              <a:rPr lang="en-US" dirty="0"/>
              <a:t> or </a:t>
            </a:r>
            <a:r>
              <a:rPr lang="en-US" dirty="0">
                <a:solidFill>
                  <a:srgbClr val="00B0F0"/>
                </a:solidFill>
              </a:rPr>
              <a:t>tail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bone</a:t>
            </a:r>
            <a:r>
              <a:rPr lang="en-US" dirty="0"/>
              <a:t> in 			human) are </a:t>
            </a:r>
            <a:r>
              <a:rPr lang="en-US" dirty="0">
                <a:solidFill>
                  <a:srgbClr val="00B0F0"/>
                </a:solidFill>
              </a:rPr>
              <a:t>not functional </a:t>
            </a:r>
            <a:r>
              <a:rPr lang="en-US" dirty="0"/>
              <a:t>in that organism, but may 		represent a link to a </a:t>
            </a:r>
            <a:r>
              <a:rPr lang="en-US" u="sng" dirty="0">
                <a:solidFill>
                  <a:srgbClr val="FF0000"/>
                </a:solidFill>
              </a:rPr>
              <a:t>previous</a:t>
            </a:r>
            <a:r>
              <a:rPr lang="en-US" dirty="0"/>
              <a:t> ancestor.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8916" name="Picture 4" descr="[Figure2.2.2 (atavistic tail)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220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http://www.google.com/url?source=imgres&amp;ct=img&amp;q=http://www.exoticpetvet.com/images/Cloacal%2520spurs%25202.jpg&amp;sa=X&amp;ei=7mLKTt_aN8-ctwe_0OytDA&amp;ved=0CAQQ8wc4Ew&amp;usg=AFQjCNFlzgzRojvO45QESrfth7ly3lv78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91000"/>
            <a:ext cx="52578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Appendi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5"/>
          <a:stretch>
            <a:fillRect/>
          </a:stretch>
        </p:blipFill>
        <p:spPr bwMode="auto">
          <a:xfrm>
            <a:off x="7905750" y="2971800"/>
            <a:ext cx="27622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03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Proof of evolution that you can find on your body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https://www.youtube.com/watch?v=rFxu7NEoKC8</a:t>
            </a: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494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CYQ!</a:t>
            </a:r>
            <a:endParaRPr lang="en-US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2959100" y="1450975"/>
            <a:ext cx="7499350" cy="4800600"/>
          </a:xfrm>
        </p:spPr>
        <p:txBody>
          <a:bodyPr/>
          <a:lstStyle/>
          <a:p>
            <a:r>
              <a:rPr lang="en-US" altLang="en-US" smtClean="0"/>
              <a:t>Answer Questions 1-3 on p. 138.</a:t>
            </a:r>
          </a:p>
        </p:txBody>
      </p:sp>
    </p:spTree>
    <p:extLst>
      <p:ext uri="{BB962C8B-B14F-4D97-AF65-F5344CB8AC3E}">
        <p14:creationId xmlns:p14="http://schemas.microsoft.com/office/powerpoint/2010/main" val="26489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Videos: Darwin Presents His Case</a:t>
            </a:r>
            <a:endParaRPr lang="en-US" dirty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Evolution Primer 3: How do we know evolution happens?</a:t>
            </a: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96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181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Wingdings</vt:lpstr>
      <vt:lpstr>Office Theme</vt:lpstr>
      <vt:lpstr>Evidence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Proof of evolution that you can find on your body  </vt:lpstr>
      <vt:lpstr>CYQ!</vt:lpstr>
      <vt:lpstr>Videos: Darwin Presents His Case</vt:lpstr>
      <vt:lpstr>Class Work</vt:lpstr>
      <vt:lpstr>Natural Selection Comic Strip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</dc:title>
  <dc:creator>Buchy, Emily A.</dc:creator>
  <cp:lastModifiedBy>Buchy, Emily A.</cp:lastModifiedBy>
  <cp:revision>1</cp:revision>
  <dcterms:created xsi:type="dcterms:W3CDTF">2017-05-12T11:04:01Z</dcterms:created>
  <dcterms:modified xsi:type="dcterms:W3CDTF">2017-05-12T11:06:48Z</dcterms:modified>
</cp:coreProperties>
</file>