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9"/>
  </p:handoutMasterIdLst>
  <p:sldIdLst>
    <p:sldId id="256" r:id="rId2"/>
    <p:sldId id="281" r:id="rId3"/>
    <p:sldId id="257" r:id="rId4"/>
    <p:sldId id="258" r:id="rId5"/>
    <p:sldId id="260" r:id="rId6"/>
    <p:sldId id="261" r:id="rId7"/>
    <p:sldId id="285" r:id="rId8"/>
    <p:sldId id="270" r:id="rId9"/>
    <p:sldId id="271" r:id="rId10"/>
    <p:sldId id="280" r:id="rId11"/>
    <p:sldId id="259" r:id="rId12"/>
    <p:sldId id="262" r:id="rId13"/>
    <p:sldId id="263" r:id="rId14"/>
    <p:sldId id="264" r:id="rId15"/>
    <p:sldId id="265" r:id="rId16"/>
    <p:sldId id="267" r:id="rId17"/>
    <p:sldId id="275" r:id="rId18"/>
    <p:sldId id="269" r:id="rId19"/>
    <p:sldId id="268" r:id="rId20"/>
    <p:sldId id="287" r:id="rId21"/>
    <p:sldId id="273" r:id="rId22"/>
    <p:sldId id="276" r:id="rId23"/>
    <p:sldId id="277" r:id="rId24"/>
    <p:sldId id="283" r:id="rId25"/>
    <p:sldId id="278" r:id="rId26"/>
    <p:sldId id="279" r:id="rId27"/>
    <p:sldId id="28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D4435-4B13-42A9-BDA2-0463AF45E6D5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A8B2-847D-4205-A04D-1D14EEF42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20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11-16T12:48:36.04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6226 9327 0,'0'0'109,"25"0"-93,49 24-16,25-24 15,149 50 1,-24-25-16,148 49 15,-99-49 1,74 0-16,-74-25 16,74 0-1,-99 0-15,25 0 16,-149 0-1,50 0-15,-125 0 16,-24 0 0,-25 0 93,25 0 62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11-16T12:49:21.70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9897 14858 0,'25'0'94,"0"0"-63,-25 0-31,24 0 15,-24 0 1,50 0-16,-25 0 16,0 0-1,49 0-15,1 0 16,49 25-1,-50-25-15,75 25 16,-25-25-16,25 0 16,-1 0-1,51 0-15,-25 0 16,74 0-1,-75 0-15,1 0 16,49 0 0,-74 0-16,74 0 15,-49 0 1,74 0-16,-50 0 15,26 0 1,-76 0-16,26 0 16,-75 0-1,0 0-15,-24 0 16,98 0-1,-73 0-15,98 0 16,-49 0 0,-25 0-16,50-25 15,-75 25-15,25 0 16,-75 0-1,51 0-15,-26 0 16,25 0 0,25 0-16,0 0 15,-49 0 1,49 0-16,-75 0 15,51 0 1,-51 0-16,50 25 16,1-1-1,123 1-15,-124-25 16,50 0-1,-25 0-15,-50 0 16,-24 0 0,-25 0-16,0 0 15,-25 0 1,24 0-1,1 0 48,0 25-48,25-25 1,24 25-16,-24-25 16,-1 0-1,-24 0-15,-25 0 16,25 0 31,-25 0-47,25 0 15,-25 25 1,24-25-16,-24 0 78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11-16T12:49:24.36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5879 16520 0,'0'0'31,"25"0"-15,-25 0-1,49 0 1,-49 0 0,25 0-1,-25 0 1,25 0-1,0-25-15,49 25 16,0-25 0,75 1-16,0-1 15,49-25 1,-49 25-16,25 0 15,74 1 1,-74 24-16,98-25 16,-73 25-1,74 0-15,-50 0 16,50-25-1,-100 25-15,175-25 16,-150 25-16,75-25 16,-75 25-1,150 0-15,-150-49 16,125-26-1,-125 51-15,125-26 16,-125 25 0,-49 0-16,49 1 15,-24 24 1,-1 0-16,-48 0 15,98 0 1,-99 0-16,49 0 16,-73 0-1,73 0-15,-74 0 16,75 0-1,-50 24-15,25 1 16,-25 0 0,25-25-16,-50 25 15,-49-25-15,74 25 16,-50-25-1,25 0-15,-24 0 16,24 0 0,-25 0-16,26 0 15,-26 0 1,50 0-16,-50 0 15,26 0 1,-51 0-16,50 0 16,-49 0-1,49 0-15,-24 0 16,24 0-1,25 0-15,-50 0 16,26 0 0,-1 0-16,0 0 15,-25 0-15,50 0 16,0 0-1,50 0-15,-99 0 16,49 0 0,-25 0-16,74 0 15,-98 0 1,49 0-16,-25 0 15,50 0 1,-50 0-16,-24 0 16,49 0-1,0 0-15,0 0 16,-75 0-1,100 0-15,-75 0 16,26 0 0,-51 0-16,50 0 15,-49 0 1,49 0-16,-49 0 15,24 0 1,-49 0-16,-25 0 16,50 0-16,-1 0 15,1 0 1,0 0-16,24 24 15,0-24 1,-49 0-16,-25 25 16,25-25-1,-25 0 1,25 0-1,24 0-15,-24 0 16,25 0 0,-25 0-16,-1 0 15,1 0 79,-25 0-63,25 0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11-16T13:12:34.33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2902 7714 0,'0'0'0,"0"0"46,0 0-14,25 0-32,-25 0 15,25 0 1,24 0-16,-24 0 15,50 0 1,-26 0-16,100 0 16,-75 0-1,50 0-15,-24 0 16,73 0-1,-73 0-15,-26 0 16,50 0 0,-50 0-16,75 0 15,-74 0 1,98 25-16,-98-25 15,73 0 1,-23 0-16,-1 0 16,-75 0-16,1 0 15,-1 0 1,-24 0-16,0 0 15,25 25 1,-26-25-16,1 0 16,50 0-1,-26 0-15,1 0 16,-50 0-1,25 0-15,-1 0 16,26 0 0,-25 0-16,0-25 15,24 0 1,-49 25-16,25 0 15,0-25 1,0 25-16,24 0 16,26-24-1,49 24-15,-50-25 16,1 25-16,-1-25 15,25 0 1,-24 25-16,-51-25 16,76 25-1,-51 0-15,26-24 16,24 24-1,-50-25-15,-49 25 16,25 0 0,0 0 46,-25 0 0,25 0-62,0 0 16,0 0 15,24 0-15,-49 0-1,50 0-15,-25 0 16,74-25 0,-50 25-16,-24 0 15,50-25 1,-26 25-16,-24-25 15,-25 25 1,50 0-16,-1 0 16,26 0-1,-51 0-15,51 0 16,-26 0-1,-24 0-15,-25 0 32,25 0-32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11-16T13:12:36.19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2456 10517 0,'24'0'78,"-24"0"-47,25 0-31,-25 0 16,50 0-1,-1 0-15,1 0 16,0 0 0,-1-25-16,100 1 15,-25-1 1,124 0-16,-25 0 15,75-24 1,-99-1-16,123 25 16,-124-24-1,75 24-15,-49-50 16,-1 51-16,-74-1 15,-1 0 1,-48 25-16,24-25 16,-75 25-1,1 0-15,0-25 16,24 25-1,-24 0-15,-26 0 16,1 0 0,50 0-16,-26 0 15,-24 0 1,0 0-16,0 0 15,-1 0 1,-24 0 0,25 0-1,25 0 1,-1 0-16,-49 0 15,50 0 1,-50 0-16,25 0 31,0 0-15,-1 0-1,1 0-15,-25 0 32,0 0-32,25 0 31,25 25-16,-1-25 1,26 25-16,-75-25 16,24 0-1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11-16T13:12:38.03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3101 13097 0,'0'0'156,"24"0"-140,26 0-16,24 0 15,-24 0 1,0 0-16,-1 0 15,26 0 1,-1 0-16,25 0 16,25 0-1,25 0-15,-50 0 16,1 0-1,-26 0-15,25 0 16,-49 25 0,49-1-16,-49-24 15,98 0 1,-73 25-16,74 0 15,-100-25 1,-24 25-16,0-25 16,0 0-1,0 0-15,-25 0 16,49 0-16,1 25 15,24-25 1,-24 0-16,24 0 16,-24 0-1,-1 0-15,1 0 16,-25 0-1,0 0-15,-1 0 16,1 0 0,0 0-16,-25 0 15,50 0 1,-1 0-16,26 0 15,-1 0 1,25 0-16,25 25 16,0-25-1,0 24-15,-24 1 16,-1-25-1,-50 25-15,26-25 16,-26 0-16,1 0 16,-50 25-1,50-25-15,-50 0 16,24 0-1,-24 0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11-16T13:12:40.18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2604 16247 0,'0'0'62,"0"0"-62,50 0 32,-50 0-32,50 0 15,-1 0 1,1 0-16,74 0 15,-25 0-15,124 0 16,-74 0 0,124 0-16,-99 0 15,99 0 1,-75 0-16,100 0 15,-75 0 1,75 0-16,-100 0 16,75 25-1,-124 0-15,0-1 16,49 26-1,-49-25-15,-50 0 16,-25-25 0,26 25-16,-26-25 15,25 0 1,-24 0-16,24 0 15,-25 0 1,26 0-16,-26 0 16,25 0-1,-49 0-15,24 0 16,-74 0-16,25 0 15,0 0 1,0 0 0,24 0-1,1 0-15,-1 0 16,-24 0-1,25 0-15,-50 0 16,25 0 62,-25 0-78,24 0 31,1 0 16,25-25-31,-25 25-1,-1 0-15,1 0 63,-25 0-48,50 0 1,-50 0-16,25 0 15,-25 0 1,24 0-16,1 0 16,0 0-1,0 0-15,0 0 16,0 0-1,-1 0-15,-24 0 16,25 0 0,-25 0-1,25 0-15,-25 0 31,25 0-15,0 0 31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11-16T13:12:54.01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8260 15701 0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11-16T12:48:37.35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15602 9426 0,'0'0'78,"50"-25"-62,74 25-16,74-50 16,-24 26-1,124-1-15,-75-25 16,149-24-1,-99 24-15,49 25 16,75-74 0,-124 49-16,25 26 15,-125-26 1,26 50-16,-125 0 15,0 0 1,-24 0-16,-25 0 16,0 0-16,-1 0 15,-24 0 1,25 0-16,-25 0 31,25 0-31,-25 0 16,25 0-1,-25 0-15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11-16T12:48:38.88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3274 10691 0,'0'0'109,"0"0"-93,50 0-1,-1 0-15,1 0 16,49-25-1,0 25-15,125 0 16,-75 0 0,148-50-16,-123 1 15,123 24 1,-172 0-16,48-24 15,-74 49 1,50-50-16,-99 50 16,-1-25-1,-24 25-15,-25-25 78,0 25-78,25 0 63,0 0-63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11-16T12:48:40.43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19149 11633 0,'0'0'109,"25"0"-94,25 0 1,98-49-16,26 24 16,124 0-1,-50-24-15,173-26 16,-172 26-16,296-51 15,-247 76 1,99-76-16,-149 51 16,124-26-1,-174 50-15,1 1 16,-100-1-1,-25 0-15,-24 25 16,-50 0 0,25 0-16,-25-25 202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11-16T12:48:46.89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7169 13469 0,'0'0'141,"0"0"-126,24 0-15,-24 0 16,50 0 0,24 0-16,26 0 15,-26 0 1,75 0-16,0 0 15,49 0 1,-24 0-16,99 0 16,-75 0-1,75 0-15,-75 0 16,-24 0-1,124 0-15,-100 0 16,75 0-16,-25 0 16,74 0-1,-74 0-15,50 0 16,-99 0-1,148 0-15,-149 0 16,100 0 0,-50 0-16,50 0 15,-100 0 1,174 0-16,-124 0 15,0 0 1,-25 0-16,-49 0 16,49 0-1,-74 0-15,50 0 16,-75 0-1,124 0-15,-124 0 16,99 0-16,-99 0 16,50 0-1,-100 0-15,50 0 16,-50 0-1,26 0-15,-26 0 16,50 0 0,-74 0-16,24 0 15,-24 0 1,-1 0-16,-24 0 15,0 0 1,25 0-16,-1 0 16,1 25-1,-25 0-15,49-25 16,-74 24-1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11-16T12:48:48.90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3051 9203 0,'0'0'93,"25"0"-77,24 0-16,1 0 15,49 0 1,0 0-16,50 24 16,25 1-1,-50 0-15,99-25 16,-99 25-1,75 0-15,-100-25 16,50 0-16,-75 0 16,-24 0-1,-26 0-15,-24 0 47,25 0-31,25 0-16,-25 0 15,0 0 1,24 0-16,-49 0 15,25 0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11-16T12:48:51.17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18703 5333 0,'0'0'15,"25"0"1,-25 0-16,0 0 62,49 0 1,-24 0-48,25 0-15,-26 0 16,51 0 0,-50 0-16,-1 0 15,26 0 1,0 0-16,-1 0 15,-24 0 1,25-25-16,-50 25 31,24 0-31,-24 0 94,0 0-79,-24 0 1,-1 0-16,-25 0 16,25 0-1,-24 0-15,-1 0 16,1 0-16,-51 0 15,26 0 1,-25 0-16,24 0 16,-24 0-1,49 0-15,-74 0 16,50 0-1,0 0-15,-1 0 16,26 0 0,-26 0-16,1 0 15,24 0 1,-24 0-16,-1 25 15,26-25 1,-1 25-16,1-25 16,24 0-1,-50 0-15,50 0 16,1 0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11-16T12:48:52.52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2828 6697 0,'0'0'31,"0"0"0,0 0-31,0 0 47,49 0-16,-24 0-15,25 0-16,49 0 15,0 0 1,25 0-16,75 0 16,-75 0-1,124 0-15,-75 0 16,100 0-16,-99 0 15,24 0 1,-74 0-16,25 0 16,-124 0-1,49 0-15,-74 0 16,25 0-1,0-25 1,0 25 0,74-49-16,-74 49 15,24-50 1,26 25-16,-1 25 15,-24-24 1,-50-1-16,49 25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11-16T12:48:54.51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15875 7144 0,'50'0'140,"-1"0"-124,50-25-16,-24 25 16,74-25-1,0 0-15,49 1 16,-24-1-1,98-25-15,-24-24 16,100 49 0,-150-25-16,-24 25 15,49-24-15,-124 24 16,0 25-1,-49 0-15,-50 0 16,25 0 203,-25 0-219,25 0 15,-25 0 1,25 0-16,-1 0 31,-24 0-15,25 0-1,-25 0-15,25 0 16,0 0-1,-25 0-15,25 0 16,24 0 0,1 0-16,99 25 15,-1 0 1,26-1-16,-50 1 15,25-25 1,-75 0-16,-49 0 16,-25 0 46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0C1B-9FAF-4717-9E97-727388CCD352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D315-709D-4539-B18F-D5BB4A01FD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0C1B-9FAF-4717-9E97-727388CCD352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D315-709D-4539-B18F-D5BB4A01FD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0C1B-9FAF-4717-9E97-727388CCD352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D315-709D-4539-B18F-D5BB4A01FD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0C1B-9FAF-4717-9E97-727388CCD352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D315-709D-4539-B18F-D5BB4A01FD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0C1B-9FAF-4717-9E97-727388CCD352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D315-709D-4539-B18F-D5BB4A01FD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0C1B-9FAF-4717-9E97-727388CCD352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D315-709D-4539-B18F-D5BB4A01FD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0C1B-9FAF-4717-9E97-727388CCD352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D315-709D-4539-B18F-D5BB4A01FD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0C1B-9FAF-4717-9E97-727388CCD352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D315-709D-4539-B18F-D5BB4A01FD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0C1B-9FAF-4717-9E97-727388CCD352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D315-709D-4539-B18F-D5BB4A01FD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0C1B-9FAF-4717-9E97-727388CCD352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D315-709D-4539-B18F-D5BB4A01FD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0C1B-9FAF-4717-9E97-727388CCD352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D315-709D-4539-B18F-D5BB4A01FD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10C1B-9FAF-4717-9E97-727388CCD352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8D315-709D-4539-B18F-D5BB4A01FD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RaAM8qQcs6E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http://scienceclips.net/geology/volcanoes/volcano3.gif" TargetMode="External"/><Relationship Id="rId13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http://www.skybluesoccer.com/var/ezwebin_site/storage/images/media/images/cartoon_sun/15124-1-eng-US/cartoon_sun_large.jpg" TargetMode="External"/><Relationship Id="rId2" Type="http://schemas.openxmlformats.org/officeDocument/2006/relationships/hyperlink" Target="file:///E:\Cruzer\Biology\Evolution\Creating%20the%20Potential%20for%20Life_Video.as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http://www.ecojoes.com/wp-content/uploads/2007/10/water_drop_cartoon.jpg" TargetMode="External"/><Relationship Id="rId11" Type="http://schemas.openxmlformats.org/officeDocument/2006/relationships/image" Target="../media/image5.jpeg"/><Relationship Id="rId5" Type="http://schemas.openxmlformats.org/officeDocument/2006/relationships/image" Target="../media/image2.jpeg"/><Relationship Id="rId15" Type="http://schemas.openxmlformats.org/officeDocument/2006/relationships/hyperlink" Target="https://www.youtube.com/watch?v=JgB9q2l4hmA" TargetMode="External"/><Relationship Id="rId10" Type="http://schemas.openxmlformats.org/officeDocument/2006/relationships/image" Target="http://drivenmedia.org/images/lightning_cartoon.jpg" TargetMode="External"/><Relationship Id="rId4" Type="http://schemas.openxmlformats.org/officeDocument/2006/relationships/image" Target="http://www.clker.com/cliparts/a/b/e/b/11949840101095620351bowl_of_steaming_soup_01.svg.hi.png" TargetMode="External"/><Relationship Id="rId9" Type="http://schemas.openxmlformats.org/officeDocument/2006/relationships/image" Target="../media/image4.jpeg"/><Relationship Id="rId14" Type="http://schemas.openxmlformats.org/officeDocument/2006/relationships/image" Target="http://www.drawingcoach.com/image-files/cartoon_trees_st5.jp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12.emf"/><Relationship Id="rId18" Type="http://schemas.openxmlformats.org/officeDocument/2006/relationships/customXml" Target="../ink/ink9.xml"/><Relationship Id="rId3" Type="http://schemas.openxmlformats.org/officeDocument/2006/relationships/image" Target="../media/image7.emf"/><Relationship Id="rId21" Type="http://schemas.openxmlformats.org/officeDocument/2006/relationships/image" Target="../media/image16.emf"/><Relationship Id="rId7" Type="http://schemas.openxmlformats.org/officeDocument/2006/relationships/image" Target="../media/image9.emf"/><Relationship Id="rId12" Type="http://schemas.openxmlformats.org/officeDocument/2006/relationships/customXml" Target="../ink/ink6.xml"/><Relationship Id="rId17" Type="http://schemas.openxmlformats.org/officeDocument/2006/relationships/image" Target="../media/image14.emf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11.emf"/><Relationship Id="rId5" Type="http://schemas.openxmlformats.org/officeDocument/2006/relationships/image" Target="../media/image8.emf"/><Relationship Id="rId15" Type="http://schemas.openxmlformats.org/officeDocument/2006/relationships/image" Target="../media/image13.emf"/><Relationship Id="rId23" Type="http://schemas.openxmlformats.org/officeDocument/2006/relationships/image" Target="../media/image17.emf"/><Relationship Id="rId10" Type="http://schemas.openxmlformats.org/officeDocument/2006/relationships/customXml" Target="../ink/ink5.xml"/><Relationship Id="rId19" Type="http://schemas.openxmlformats.org/officeDocument/2006/relationships/image" Target="../media/image15.emf"/><Relationship Id="rId4" Type="http://schemas.openxmlformats.org/officeDocument/2006/relationships/customXml" Target="../ink/ink2.xml"/><Relationship Id="rId9" Type="http://schemas.openxmlformats.org/officeDocument/2006/relationships/image" Target="../media/image10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hyperlink" Target="https://www.youtube.com/watch?v=NNijmxsKGbc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3" Type="http://schemas.openxmlformats.org/officeDocument/2006/relationships/image" Target="../media/image19.emf"/><Relationship Id="rId7" Type="http://schemas.openxmlformats.org/officeDocument/2006/relationships/image" Target="../media/image21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.xml"/><Relationship Id="rId11" Type="http://schemas.openxmlformats.org/officeDocument/2006/relationships/image" Target="../media/image23.emf"/><Relationship Id="rId5" Type="http://schemas.openxmlformats.org/officeDocument/2006/relationships/image" Target="../media/image20.emf"/><Relationship Id="rId10" Type="http://schemas.openxmlformats.org/officeDocument/2006/relationships/customXml" Target="../ink/ink16.xml"/><Relationship Id="rId4" Type="http://schemas.openxmlformats.org/officeDocument/2006/relationships/customXml" Target="../ink/ink13.xml"/><Relationship Id="rId9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U7: 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Early Earth Hypotheses</a:t>
            </a:r>
          </a:p>
          <a:p>
            <a:r>
              <a:rPr lang="en-US" dirty="0" smtClean="0"/>
              <a:t>Experiments</a:t>
            </a:r>
          </a:p>
          <a:p>
            <a:r>
              <a:rPr lang="en-US" dirty="0" smtClean="0"/>
              <a:t>First Cells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“The Beginning of Life”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the </a:t>
            </a:r>
            <a:r>
              <a:rPr lang="en-US" dirty="0" smtClean="0">
                <a:solidFill>
                  <a:srgbClr val="0070C0"/>
                </a:solidFill>
              </a:rPr>
              <a:t>FRONT</a:t>
            </a:r>
            <a:r>
              <a:rPr lang="en-US" dirty="0" smtClean="0"/>
              <a:t> article and answer all of the questions.</a:t>
            </a:r>
          </a:p>
          <a:p>
            <a:r>
              <a:rPr lang="en-US" dirty="0" smtClean="0"/>
              <a:t>Use your NOTES if you need to!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276600"/>
            <a:ext cx="3286125" cy="3438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286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Early Hypotheses on How Life Began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 smtClean="0">
                <a:solidFill>
                  <a:srgbClr val="0070C0"/>
                </a:solidFill>
              </a:rPr>
              <a:t>ABIOGENESIS</a:t>
            </a:r>
            <a:r>
              <a:rPr lang="en-US" dirty="0" smtClean="0"/>
              <a:t> is the idea that life came from </a:t>
            </a:r>
            <a:r>
              <a:rPr lang="en-US" b="1" u="sng" dirty="0" smtClean="0"/>
              <a:t>non-living things.  </a:t>
            </a:r>
          </a:p>
          <a:p>
            <a:pPr lvl="1"/>
            <a:r>
              <a:rPr lang="en-US" dirty="0" smtClean="0"/>
              <a:t>This idea is sometimes called </a:t>
            </a:r>
            <a:r>
              <a:rPr lang="en-US" b="1" u="sng" dirty="0" smtClean="0"/>
              <a:t>spontaneous</a:t>
            </a:r>
            <a:r>
              <a:rPr lang="en-US" u="sng" dirty="0" smtClean="0"/>
              <a:t> </a:t>
            </a:r>
            <a:r>
              <a:rPr lang="en-US" b="1" u="sng" dirty="0" smtClean="0"/>
              <a:t>generation</a:t>
            </a:r>
            <a:r>
              <a:rPr lang="en-US" dirty="0" smtClean="0"/>
              <a:t>.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A = _______</a:t>
            </a:r>
          </a:p>
          <a:p>
            <a:pPr lvl="1">
              <a:buNone/>
            </a:pPr>
            <a:r>
              <a:rPr lang="en-US" dirty="0" smtClean="0"/>
              <a:t>Bio = ________</a:t>
            </a:r>
          </a:p>
          <a:p>
            <a:pPr lvl="1">
              <a:buNone/>
            </a:pPr>
            <a:r>
              <a:rPr lang="en-US" dirty="0" smtClean="0"/>
              <a:t>Genesis = ______________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4114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Not/non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4648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Life/living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5181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Beginning/creation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71088" cy="728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763000" cy="1213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00200"/>
            <a:ext cx="8449436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90800" y="41910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Abiogenesis</a:t>
            </a:r>
            <a:r>
              <a:rPr lang="en-US" dirty="0" smtClean="0">
                <a:solidFill>
                  <a:srgbClr val="FF0000"/>
                </a:solidFill>
              </a:rPr>
              <a:t>/spontaneous generation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0" y="4495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Wheat/grain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4495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mice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763000" cy="1213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752600"/>
            <a:ext cx="872854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0" y="34290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Abiogenesis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9600" y="3657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fish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389786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Worms &amp; insects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0" y="38862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Spontaneous generation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9400" y="4114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Abiogenesis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4000" b="1" dirty="0"/>
              <a:t>BIOGENESIS</a:t>
            </a:r>
            <a:r>
              <a:rPr lang="en-US" dirty="0"/>
              <a:t>: the continuation of life from other </a:t>
            </a:r>
            <a:r>
              <a:rPr lang="en-US" dirty="0" smtClean="0"/>
              <a:t>______________cells</a:t>
            </a:r>
            <a:r>
              <a:rPr lang="en-US" dirty="0"/>
              <a:t>.  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Once life was established in very simple cells, biogenesis began.  </a:t>
            </a:r>
          </a:p>
          <a:p>
            <a:pPr lvl="1"/>
            <a:r>
              <a:rPr lang="en-US" dirty="0"/>
              <a:t>3 Scientists  to performed experiments to prove biogenesis</a:t>
            </a:r>
          </a:p>
          <a:p>
            <a:pPr lvl="2"/>
            <a:r>
              <a:rPr lang="en-US" dirty="0"/>
              <a:t>Francesco </a:t>
            </a:r>
            <a:r>
              <a:rPr lang="en-US" b="1" u="sng" dirty="0" err="1" smtClean="0">
                <a:solidFill>
                  <a:srgbClr val="FF0000"/>
                </a:solidFill>
              </a:rPr>
              <a:t>Redi</a:t>
            </a:r>
            <a:r>
              <a:rPr lang="en-US" dirty="0" smtClean="0"/>
              <a:t> (1688</a:t>
            </a:r>
            <a:r>
              <a:rPr lang="en-US" dirty="0"/>
              <a:t>) – meat &amp; maggots</a:t>
            </a:r>
          </a:p>
          <a:p>
            <a:pPr lvl="2"/>
            <a:r>
              <a:rPr lang="en-US" dirty="0" err="1"/>
              <a:t>Spalenzani</a:t>
            </a:r>
            <a:r>
              <a:rPr lang="en-US" dirty="0"/>
              <a:t> (1700s)</a:t>
            </a:r>
          </a:p>
          <a:p>
            <a:pPr lvl="2"/>
            <a:r>
              <a:rPr lang="en-US" dirty="0"/>
              <a:t>Louis </a:t>
            </a:r>
            <a:r>
              <a:rPr lang="en-US" b="1" u="sng" dirty="0" smtClean="0">
                <a:solidFill>
                  <a:srgbClr val="FF0000"/>
                </a:solidFill>
              </a:rPr>
              <a:t>Pasteur </a:t>
            </a:r>
            <a:r>
              <a:rPr lang="en-US" dirty="0" smtClean="0"/>
              <a:t>(1860</a:t>
            </a:r>
            <a:r>
              <a:rPr lang="en-US" dirty="0"/>
              <a:t>) – boiled broth in S-shaped flask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22098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living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28800"/>
            <a:ext cx="8608129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Finish reading about the 3 experiments that </a:t>
            </a:r>
            <a:r>
              <a:rPr lang="en-US" dirty="0" smtClean="0">
                <a:solidFill>
                  <a:srgbClr val="FF0000"/>
                </a:solidFill>
              </a:rPr>
              <a:t>PROVED BIOGENESIS </a:t>
            </a:r>
            <a:r>
              <a:rPr lang="en-US" dirty="0" smtClean="0"/>
              <a:t>and fill in the notes!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5892225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</a:rPr>
              <a:t>Redi</a:t>
            </a:r>
            <a:r>
              <a:rPr lang="en-US" sz="3200" b="1" dirty="0" smtClean="0">
                <a:solidFill>
                  <a:srgbClr val="0070C0"/>
                </a:solidFill>
              </a:rPr>
              <a:t> PROVED BIOGENESIS!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0" y="29718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Unicellular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04800" y="0"/>
            <a:ext cx="8839200" cy="6553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/>
              <a:t>	</a:t>
            </a:r>
            <a:r>
              <a:rPr lang="en-US" sz="2800" dirty="0" err="1" smtClean="0"/>
              <a:t>Redi’s</a:t>
            </a:r>
            <a:r>
              <a:rPr lang="en-US" sz="2800" dirty="0" smtClean="0"/>
              <a:t> Experiment: 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/>
              <a:t>			     </a:t>
            </a:r>
            <a:r>
              <a:rPr lang="en-US" sz="2400" dirty="0" smtClean="0"/>
              <a:t>Control Group	  Experimental Group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b="1" dirty="0" smtClean="0"/>
              <a:t>	Independent Variable</a:t>
            </a:r>
            <a:r>
              <a:rPr lang="en-US" sz="2800" dirty="0" smtClean="0"/>
              <a:t>	</a:t>
            </a:r>
            <a:r>
              <a:rPr lang="en-US" sz="1800" dirty="0" smtClean="0"/>
              <a:t>Open jars	             Covered jars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 smtClean="0"/>
              <a:t>	</a:t>
            </a:r>
            <a:r>
              <a:rPr lang="en-US" sz="2000" b="1" dirty="0" smtClean="0"/>
              <a:t>Constant</a:t>
            </a:r>
            <a:r>
              <a:rPr lang="en-US" sz="2800" dirty="0" smtClean="0"/>
              <a:t>		</a:t>
            </a:r>
            <a:r>
              <a:rPr lang="en-US" sz="1800" dirty="0" smtClean="0"/>
              <a:t>Rotting meat	             Rotting meat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 smtClean="0"/>
              <a:t>	</a:t>
            </a:r>
            <a:r>
              <a:rPr lang="en-US" sz="2000" b="1" dirty="0" smtClean="0"/>
              <a:t>Observations</a:t>
            </a:r>
            <a:r>
              <a:rPr lang="en-US" sz="2400" dirty="0" smtClean="0"/>
              <a:t>   </a:t>
            </a:r>
            <a:r>
              <a:rPr lang="en-US" sz="2800" dirty="0" smtClean="0"/>
              <a:t>      </a:t>
            </a:r>
            <a:r>
              <a:rPr lang="en-US" sz="1800" dirty="0" smtClean="0"/>
              <a:t>Flies entered jars, 	         Flies were unable to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800" dirty="0" smtClean="0"/>
              <a:t>			         landing on the meat		enter the jar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 smtClean="0"/>
              <a:t>	</a:t>
            </a:r>
            <a:r>
              <a:rPr lang="en-US" sz="2000" b="1" dirty="0" smtClean="0"/>
              <a:t>Results	</a:t>
            </a:r>
            <a:r>
              <a:rPr lang="en-US" sz="2800" dirty="0" smtClean="0"/>
              <a:t>	    </a:t>
            </a:r>
            <a:r>
              <a:rPr lang="en-US" sz="1800" dirty="0" smtClean="0"/>
              <a:t>Maggots developed 	       No maggots developed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800" dirty="0" smtClean="0"/>
              <a:t>			                on meat			on meat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	</a:t>
            </a:r>
            <a:r>
              <a:rPr lang="en-US" sz="2000" b="1" dirty="0" smtClean="0">
                <a:solidFill>
                  <a:srgbClr val="FF0000"/>
                </a:solidFill>
              </a:rPr>
              <a:t>Conclusions</a:t>
            </a:r>
            <a:r>
              <a:rPr lang="en-US" sz="2800" dirty="0" smtClean="0">
                <a:solidFill>
                  <a:srgbClr val="FF0000"/>
                </a:solidFill>
              </a:rPr>
              <a:t>	         </a:t>
            </a:r>
            <a:r>
              <a:rPr lang="en-US" sz="1800" dirty="0" smtClean="0">
                <a:solidFill>
                  <a:srgbClr val="FF0000"/>
                </a:solidFill>
              </a:rPr>
              <a:t>The maggots came from the flies, NOT the meat.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18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8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800" dirty="0" smtClean="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295400" y="609600"/>
            <a:ext cx="7620000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1295400" y="990600"/>
            <a:ext cx="762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5943600" y="9906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1295400" y="3733800"/>
            <a:ext cx="762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3352800" y="990600"/>
            <a:ext cx="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1295400" y="1600200"/>
            <a:ext cx="762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1295400" y="2057400"/>
            <a:ext cx="762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>
            <a:off x="1295400" y="2895600"/>
            <a:ext cx="762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207" name="Picture 15" descr="http://t0.gstatic.com/images?q=tbn:ANd9GcS5pdRHOcroCkw1v-vqie6O4W7CIASOt2_suz7Y1hXTWdzxz6S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4572000"/>
            <a:ext cx="41910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718532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43000" y="5892225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</a:rPr>
              <a:t>Spallanzani</a:t>
            </a:r>
            <a:r>
              <a:rPr lang="en-US" sz="3200" b="1" dirty="0" smtClean="0">
                <a:solidFill>
                  <a:srgbClr val="0070C0"/>
                </a:solidFill>
              </a:rPr>
              <a:t> PROVED BIOGENESIS!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88303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43000" y="5892225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Pasteur PROVED BIOGENESIS!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the Article: “</a:t>
            </a:r>
            <a:r>
              <a:rPr lang="en-US" dirty="0" smtClean="0">
                <a:solidFill>
                  <a:srgbClr val="FF0000"/>
                </a:solidFill>
              </a:rPr>
              <a:t>Earth Without Oxygen</a:t>
            </a:r>
            <a:r>
              <a:rPr lang="en-US" dirty="0" smtClean="0"/>
              <a:t>” and write your questions and comments in the boxes as you read.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“Theories on Origin and Change”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the </a:t>
            </a:r>
            <a:r>
              <a:rPr lang="en-US" dirty="0" smtClean="0">
                <a:solidFill>
                  <a:srgbClr val="0070C0"/>
                </a:solidFill>
              </a:rPr>
              <a:t>BACK </a:t>
            </a:r>
            <a:r>
              <a:rPr lang="en-US" dirty="0" smtClean="0"/>
              <a:t>article and answer all of the questions.</a:t>
            </a:r>
          </a:p>
          <a:p>
            <a:r>
              <a:rPr lang="en-US" dirty="0" smtClean="0"/>
              <a:t>Use your NOTES if you need to!</a:t>
            </a:r>
          </a:p>
          <a:p>
            <a:r>
              <a:rPr lang="en-US" dirty="0" smtClean="0"/>
              <a:t>Turn in this sheet for a grade!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276600"/>
            <a:ext cx="3286125" cy="3438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Let’s Review </a:t>
            </a:r>
            <a:br>
              <a:rPr lang="en-US" dirty="0" smtClean="0"/>
            </a:br>
            <a:r>
              <a:rPr lang="en-US" sz="3600" dirty="0" smtClean="0">
                <a:solidFill>
                  <a:srgbClr val="FF0000"/>
                </a:solidFill>
              </a:rPr>
              <a:t>You will take your OWN NOTES on paper. Pay attention to items in bold, yellow, or red!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</a:t>
            </a:r>
            <a:r>
              <a:rPr lang="en-US" smtClean="0"/>
              <a:t>: “Life </a:t>
            </a:r>
            <a:r>
              <a:rPr lang="en-US" dirty="0" smtClean="0"/>
              <a:t>as we </a:t>
            </a:r>
            <a:r>
              <a:rPr lang="en-US" smtClean="0"/>
              <a:t>know it”</a:t>
            </a:r>
            <a:endParaRPr lang="en-US" dirty="0"/>
          </a:p>
        </p:txBody>
      </p:sp>
      <p:pic>
        <p:nvPicPr>
          <p:cNvPr id="4" name="Picture 4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362200"/>
            <a:ext cx="29273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Abiogenes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581400"/>
            <a:ext cx="30067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http://awsassets.wwfhk.panda.org/img/normal/blue_spotted_mud_skipper__boleophthalmus_pectinirostris__leung_wai_ki__wwf_hk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286000"/>
            <a:ext cx="3200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Earth’s First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 fontScale="77500" lnSpcReduction="20000"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H</a:t>
            </a:r>
            <a:r>
              <a:rPr lang="en-US" sz="4400" dirty="0" smtClean="0"/>
              <a:t> ___________</a:t>
            </a:r>
          </a:p>
          <a:p>
            <a:r>
              <a:rPr lang="en-US" sz="4400" dirty="0" smtClean="0">
                <a:solidFill>
                  <a:srgbClr val="FF0000"/>
                </a:solidFill>
              </a:rPr>
              <a:t>U</a:t>
            </a:r>
            <a:r>
              <a:rPr lang="en-US" sz="4400" dirty="0" smtClean="0"/>
              <a:t> ___________</a:t>
            </a:r>
          </a:p>
          <a:p>
            <a:r>
              <a:rPr lang="en-US" sz="4400" dirty="0" smtClean="0">
                <a:solidFill>
                  <a:srgbClr val="FF0000"/>
                </a:solidFill>
              </a:rPr>
              <a:t>P</a:t>
            </a:r>
            <a:r>
              <a:rPr lang="en-US" sz="4400" dirty="0" smtClean="0"/>
              <a:t>____________</a:t>
            </a:r>
          </a:p>
          <a:p>
            <a:r>
              <a:rPr lang="en-US" sz="4400" dirty="0" smtClean="0">
                <a:solidFill>
                  <a:srgbClr val="FF0000"/>
                </a:solidFill>
              </a:rPr>
              <a:t>A</a:t>
            </a:r>
            <a:r>
              <a:rPr lang="en-US" sz="4400" dirty="0" smtClean="0"/>
              <a:t>____________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8600" y="1692276"/>
            <a:ext cx="47244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The first cells would have been</a:t>
            </a:r>
          </a:p>
          <a:p>
            <a:r>
              <a:rPr lang="en-US" b="1" u="sng" dirty="0" smtClean="0"/>
              <a:t>Heterotrophic</a:t>
            </a:r>
            <a:r>
              <a:rPr lang="en-US" dirty="0" smtClean="0"/>
              <a:t> </a:t>
            </a:r>
            <a:r>
              <a:rPr lang="en-US" dirty="0"/>
              <a:t>(must take in nutrients).  </a:t>
            </a:r>
          </a:p>
          <a:p>
            <a:r>
              <a:rPr lang="en-US" b="1" u="sng" dirty="0" smtClean="0"/>
              <a:t>Unicellular </a:t>
            </a:r>
            <a:r>
              <a:rPr lang="en-US" dirty="0" smtClean="0"/>
              <a:t>– (single celled, simple)</a:t>
            </a:r>
          </a:p>
          <a:p>
            <a:r>
              <a:rPr lang="en-US" b="1" u="sng" dirty="0" smtClean="0"/>
              <a:t>Prokaryotic</a:t>
            </a:r>
            <a:r>
              <a:rPr lang="en-US" dirty="0" smtClean="0"/>
              <a:t> (no nucleus, bacteria)</a:t>
            </a:r>
          </a:p>
          <a:p>
            <a:r>
              <a:rPr lang="en-US" b="1" u="sng" dirty="0" smtClean="0"/>
              <a:t>Anaerobic</a:t>
            </a:r>
            <a:r>
              <a:rPr lang="en-US" dirty="0" smtClean="0"/>
              <a:t> (does not require oxygen) </a:t>
            </a:r>
          </a:p>
          <a:p>
            <a:endParaRPr lang="en-US" dirty="0" smtClean="0"/>
          </a:p>
          <a:p>
            <a:r>
              <a:rPr lang="en-US" dirty="0" smtClean="0"/>
              <a:t>Prokaryotic, 	heterotrophic cells are the </a:t>
            </a:r>
            <a:r>
              <a:rPr lang="en-US" b="1" u="sng" dirty="0" smtClean="0"/>
              <a:t>simplest cells </a:t>
            </a:r>
            <a:r>
              <a:rPr lang="en-US" dirty="0" smtClean="0"/>
              <a:t>and therefore most likely to evolve first.  </a:t>
            </a:r>
            <a:r>
              <a:rPr lang="en-US" dirty="0" smtClean="0">
                <a:solidFill>
                  <a:srgbClr val="FF0000"/>
                </a:solidFill>
              </a:rPr>
              <a:t>The lack of free atmospheric oxygen would have required an anaerobic cell.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How did more complex cells arise?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  <a:defRPr/>
            </a:pPr>
            <a:r>
              <a:rPr lang="en-US" dirty="0" smtClean="0"/>
              <a:t>Over time </a:t>
            </a:r>
            <a:r>
              <a:rPr lang="en-US" b="1" u="sng" dirty="0" smtClean="0"/>
              <a:t>photosynthetic</a:t>
            </a:r>
            <a:r>
              <a:rPr lang="en-US" dirty="0" smtClean="0"/>
              <a:t> prokaryotic cells evolved, allowing for the release of free </a:t>
            </a:r>
            <a:r>
              <a:rPr lang="en-US" b="1" u="sng" dirty="0" smtClean="0"/>
              <a:t>oxygen</a:t>
            </a:r>
            <a:r>
              <a:rPr lang="en-US" dirty="0" smtClean="0"/>
              <a:t>.  This changed earth’s environment  and led to the development of an </a:t>
            </a:r>
            <a:r>
              <a:rPr lang="en-US" b="1" u="sng" dirty="0" smtClean="0"/>
              <a:t>ozone</a:t>
            </a:r>
            <a:r>
              <a:rPr lang="en-US" dirty="0" smtClean="0"/>
              <a:t> layer.</a:t>
            </a:r>
          </a:p>
          <a:p>
            <a:pPr>
              <a:buNone/>
              <a:defRPr/>
            </a:pPr>
            <a:endParaRPr lang="en-US" dirty="0" smtClean="0"/>
          </a:p>
          <a:p>
            <a:pPr>
              <a:buNone/>
              <a:defRPr/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production of oxygen led to conditions </a:t>
            </a:r>
            <a:r>
              <a:rPr lang="en-US" dirty="0" smtClean="0"/>
              <a:t>that favored the evolution of </a:t>
            </a:r>
            <a:r>
              <a:rPr lang="en-US" b="1" u="sng" dirty="0" smtClean="0"/>
              <a:t>aerobic</a:t>
            </a:r>
            <a:r>
              <a:rPr lang="en-US" dirty="0" smtClean="0"/>
              <a:t>, </a:t>
            </a:r>
            <a:r>
              <a:rPr lang="en-US" b="1" u="sng" dirty="0" smtClean="0"/>
              <a:t>prokaryotic</a:t>
            </a:r>
            <a:r>
              <a:rPr lang="en-US" dirty="0" smtClean="0"/>
              <a:t> cells.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How did more complex cells arise?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1905000"/>
            <a:ext cx="22098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Heterotrophic</a:t>
            </a:r>
          </a:p>
          <a:p>
            <a:pPr algn="ctr"/>
            <a:r>
              <a:rPr lang="en-US" dirty="0" smtClean="0"/>
              <a:t>Anaerobic</a:t>
            </a:r>
          </a:p>
          <a:p>
            <a:pPr algn="ctr"/>
            <a:r>
              <a:rPr lang="en-US" dirty="0" smtClean="0"/>
              <a:t>Prokaryotes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352800" y="3613694"/>
            <a:ext cx="22098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Photosynthetic (Autotrophic)</a:t>
            </a:r>
          </a:p>
          <a:p>
            <a:pPr algn="ctr"/>
            <a:r>
              <a:rPr lang="en-US" dirty="0" smtClean="0"/>
              <a:t>Anaerobic</a:t>
            </a:r>
          </a:p>
          <a:p>
            <a:pPr algn="ctr"/>
            <a:r>
              <a:rPr lang="en-US" dirty="0" smtClean="0"/>
              <a:t>Prokaryotes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324600" y="5257800"/>
            <a:ext cx="22098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Aerobic</a:t>
            </a:r>
          </a:p>
          <a:p>
            <a:pPr algn="ctr"/>
            <a:r>
              <a:rPr lang="en-US" dirty="0" smtClean="0"/>
              <a:t>Prokaryotes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 rot="18892316">
            <a:off x="2672583" y="2991885"/>
            <a:ext cx="484728" cy="6916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18892316">
            <a:off x="5666154" y="4804844"/>
            <a:ext cx="484728" cy="6916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486400" y="2493719"/>
            <a:ext cx="1066800" cy="105172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791200" y="3510462"/>
            <a:ext cx="1219200" cy="390097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loud 16"/>
          <p:cNvSpPr/>
          <p:nvPr/>
        </p:nvSpPr>
        <p:spPr>
          <a:xfrm>
            <a:off x="6553200" y="1417638"/>
            <a:ext cx="2133600" cy="1249362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Oxygen!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Cloud 17"/>
          <p:cNvSpPr/>
          <p:nvPr/>
        </p:nvSpPr>
        <p:spPr>
          <a:xfrm>
            <a:off x="6955970" y="2713038"/>
            <a:ext cx="2133600" cy="1249362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Ozone!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0" y="68580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 </a:t>
            </a:r>
            <a:r>
              <a:rPr lang="en-US" sz="2800" b="1" dirty="0" err="1" smtClean="0"/>
              <a:t>Heterotroph</a:t>
            </a:r>
            <a:r>
              <a:rPr lang="en-US" sz="2800" b="1" dirty="0" smtClean="0"/>
              <a:t> Hypothesis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7448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But how did EUKAROYTIC cells evolve?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Endosymbiont</a:t>
            </a:r>
            <a:r>
              <a:rPr lang="en-US" dirty="0" smtClean="0">
                <a:solidFill>
                  <a:srgbClr val="FF0000"/>
                </a:solidFill>
              </a:rPr>
              <a:t> Theory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5" descr="http://www.goldiesroom.org/Multimedia/Bio_Images/21%20Evolution/24%20Aggregation%20of%20Cel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819400"/>
            <a:ext cx="672306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876800" y="1371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Endo</a:t>
            </a:r>
            <a:r>
              <a:rPr lang="en-US" dirty="0" smtClean="0">
                <a:solidFill>
                  <a:srgbClr val="00B050"/>
                </a:solidFill>
              </a:rPr>
              <a:t> = “inside”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19050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Symbiosis =  living closely together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52400" y="0"/>
            <a:ext cx="8839200" cy="6553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 err="1">
                <a:solidFill>
                  <a:srgbClr val="FF0000"/>
                </a:solidFill>
              </a:rPr>
              <a:t>Endosymbiont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Theory</a:t>
            </a:r>
            <a:endParaRPr lang="en-US" sz="28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/>
              <a:t>	a. 	</a:t>
            </a:r>
            <a:r>
              <a:rPr lang="en-US" sz="2400" dirty="0" smtClean="0"/>
              <a:t>A variety of prokaryotic cells existed, some 				</a:t>
            </a:r>
            <a:r>
              <a:rPr lang="en-US" sz="2400" dirty="0" err="1" smtClean="0"/>
              <a:t>autotrophs</a:t>
            </a:r>
            <a:r>
              <a:rPr lang="en-US" sz="2400" dirty="0" smtClean="0"/>
              <a:t> and some </a:t>
            </a:r>
            <a:r>
              <a:rPr lang="en-US" sz="2400" dirty="0" err="1" smtClean="0"/>
              <a:t>heterotrophs</a:t>
            </a:r>
            <a:endParaRPr lang="en-US" sz="24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4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 smtClean="0"/>
              <a:t>	b. 	A larger </a:t>
            </a:r>
            <a:r>
              <a:rPr lang="en-US" sz="2400" dirty="0" smtClean="0">
                <a:solidFill>
                  <a:srgbClr val="FF0000"/>
                </a:solidFill>
              </a:rPr>
              <a:t>heterotrophic cell consumed the 				smaller cells</a:t>
            </a:r>
            <a:r>
              <a:rPr lang="en-US" sz="2400" dirty="0" smtClean="0"/>
              <a:t>, using some of them for food. 				However, the energy harnessing power of 				these smaller cells could also be used by 				the larger cells.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 smtClean="0"/>
              <a:t>	c. 	A </a:t>
            </a:r>
            <a:r>
              <a:rPr lang="en-US" sz="2400" dirty="0" smtClean="0">
                <a:solidFill>
                  <a:srgbClr val="FF0000"/>
                </a:solidFill>
              </a:rPr>
              <a:t>symbiotic relationship </a:t>
            </a:r>
            <a:r>
              <a:rPr lang="en-US" sz="2400" dirty="0" smtClean="0"/>
              <a:t>was formed and 				the smaller cells evolved into what we now 				know as </a:t>
            </a:r>
            <a:r>
              <a:rPr lang="en-US" sz="2400" b="1" dirty="0" smtClean="0">
                <a:solidFill>
                  <a:srgbClr val="FF0000"/>
                </a:solidFill>
              </a:rPr>
              <a:t>mitochondria</a:t>
            </a:r>
            <a:r>
              <a:rPr lang="en-US" sz="2400" dirty="0" smtClean="0"/>
              <a:t> and </a:t>
            </a:r>
            <a:r>
              <a:rPr lang="en-US" sz="2400" b="1" dirty="0" smtClean="0">
                <a:solidFill>
                  <a:srgbClr val="FF0000"/>
                </a:solidFill>
              </a:rPr>
              <a:t>chloroplasts</a:t>
            </a:r>
            <a:r>
              <a:rPr lang="en-US" sz="2400" dirty="0" smtClean="0"/>
              <a:t>.  A 			nuclear envelope formed around the DNA.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4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 smtClean="0">
                <a:hlinkClick r:id="rId2"/>
              </a:rPr>
              <a:t>	YouTube - The Evolution of Eukaryotic Organisms: </a:t>
            </a:r>
            <a:r>
              <a:rPr lang="en-US" sz="2000" dirty="0" err="1" smtClean="0">
                <a:hlinkClick r:id="rId2"/>
              </a:rPr>
              <a:t>Endosymbiotic</a:t>
            </a:r>
            <a:r>
              <a:rPr lang="en-US" sz="2000" dirty="0" smtClean="0">
                <a:hlinkClick r:id="rId2"/>
              </a:rPr>
              <a:t> Theory</a:t>
            </a:r>
            <a:endParaRPr lang="en-US" sz="20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8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8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8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2057400" y="1752600"/>
            <a:ext cx="5562600" cy="91440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133600" y="3695700"/>
            <a:ext cx="5562600" cy="118110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for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Quiz time!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was Early Earth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600"/>
          </a:xfrm>
        </p:spPr>
        <p:txBody>
          <a:bodyPr/>
          <a:lstStyle/>
          <a:p>
            <a:r>
              <a:rPr lang="en-US" dirty="0" smtClean="0"/>
              <a:t>Let’s Watch! </a:t>
            </a:r>
            <a:r>
              <a:rPr lang="en-US" dirty="0" smtClean="0">
                <a:solidFill>
                  <a:srgbClr val="0070C0"/>
                </a:solidFill>
                <a:hlinkClick r:id="rId2" action="ppaction://hlinkfile"/>
              </a:rPr>
              <a:t>Creating the Potential for Life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27" name="Oval 3"/>
          <p:cNvSpPr>
            <a:spLocks noChangeArrowheads="1"/>
          </p:cNvSpPr>
          <p:nvPr/>
        </p:nvSpPr>
        <p:spPr bwMode="auto">
          <a:xfrm>
            <a:off x="2362200" y="2438400"/>
            <a:ext cx="3505200" cy="3200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www.clker.com/cliparts/a/b/e/b/11949840101095620351bowl_of_steaming_soup_01.svg.hi.pn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6629400" y="4572000"/>
            <a:ext cx="1108075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562600" y="57150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Perfect “Primordial Soup”</a:t>
            </a:r>
          </a:p>
          <a:p>
            <a:endParaRPr lang="en-US" dirty="0"/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 rot="-3124351">
            <a:off x="5013037" y="5350550"/>
            <a:ext cx="265112" cy="1247775"/>
          </a:xfrm>
          <a:prstGeom prst="curvedRightArrow">
            <a:avLst>
              <a:gd name="adj1" fmla="val 94132"/>
              <a:gd name="adj2" fmla="val 188264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www.ecojoes.com/wp-content/uploads/2007/10/water_drop_cartoon.jpg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3200400" y="4572000"/>
            <a:ext cx="454025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http://scienceclips.net/geology/volcanoes/volcano3.gif"/>
          <p:cNvPicPr>
            <a:picLocks noChangeAspect="1" noChangeArrowheads="1"/>
          </p:cNvPicPr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3886200" y="4343400"/>
            <a:ext cx="10287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http://drivenmedia.org/images/lightning_cartoon.jpg"/>
          <p:cNvPicPr>
            <a:picLocks noChangeAspect="1" noChangeArrowheads="1"/>
          </p:cNvPicPr>
          <p:nvPr/>
        </p:nvPicPr>
        <p:blipFill>
          <a:blip r:embed="rId9" r:link="rId10" cstate="print"/>
          <a:srcRect/>
          <a:stretch>
            <a:fillRect/>
          </a:stretch>
        </p:blipFill>
        <p:spPr bwMode="auto">
          <a:xfrm>
            <a:off x="3657600" y="3429000"/>
            <a:ext cx="78105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http://www.skybluesoccer.com/var/ezwebin_site/storage/images/media/images/cartoon_sun/15124-1-eng-US/cartoon_sun_large.jpg"/>
          <p:cNvPicPr>
            <a:picLocks noChangeAspect="1" noChangeArrowheads="1"/>
          </p:cNvPicPr>
          <p:nvPr/>
        </p:nvPicPr>
        <p:blipFill>
          <a:blip r:embed="rId11" r:link="rId12" cstate="print"/>
          <a:srcRect/>
          <a:stretch>
            <a:fillRect/>
          </a:stretch>
        </p:blipFill>
        <p:spPr bwMode="auto">
          <a:xfrm>
            <a:off x="3429000" y="2590800"/>
            <a:ext cx="9144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2743200" y="3276600"/>
            <a:ext cx="1028700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ckwell Extra Bold" pitchFamily="18" charset="0"/>
              </a:rPr>
              <a:t>Methane (CH4)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4419600" y="3124200"/>
            <a:ext cx="1028700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Rockwell Extra Bold" pitchFamily="18" charset="0"/>
              </a:rPr>
              <a:t>Sulphur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4648200" y="3962400"/>
            <a:ext cx="1066801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ckwell Extra Bold" pitchFamily="18" charset="0"/>
              </a:rPr>
              <a:t>Hydrogen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2438400" y="3886200"/>
            <a:ext cx="1130300" cy="584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ckwell Extra Bold" pitchFamily="18" charset="0"/>
              </a:rPr>
              <a:t>Carbon Dioxide (CO</a:t>
            </a:r>
            <a:r>
              <a:rPr kumimoji="0" lang="en-US" sz="11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Rockwell Extra Bold" pitchFamily="18" charset="0"/>
              </a:rPr>
              <a:t>2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ckwell Extra Bold" pitchFamily="18" charset="0"/>
              </a:rPr>
              <a:t>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400800" y="2286000"/>
            <a:ext cx="1676400" cy="1524000"/>
            <a:chOff x="6248400" y="1752600"/>
            <a:chExt cx="1676400" cy="1524000"/>
          </a:xfrm>
        </p:grpSpPr>
        <p:sp>
          <p:nvSpPr>
            <p:cNvPr id="20" name="&quot;No&quot; Symbol 19"/>
            <p:cNvSpPr/>
            <p:nvPr/>
          </p:nvSpPr>
          <p:spPr>
            <a:xfrm>
              <a:off x="6248400" y="1752600"/>
              <a:ext cx="1676400" cy="1524000"/>
            </a:xfrm>
            <a:prstGeom prst="noSmoking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8" name="Text Box 14"/>
            <p:cNvSpPr txBox="1">
              <a:spLocks noChangeArrowheads="1"/>
            </p:cNvSpPr>
            <p:nvPr/>
          </p:nvSpPr>
          <p:spPr bwMode="auto">
            <a:xfrm>
              <a:off x="6553200" y="2286000"/>
              <a:ext cx="1143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Rockwell Extra Bold" pitchFamily="18" charset="0"/>
                </a:rPr>
                <a:t>Oxygen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04800" y="4191000"/>
            <a:ext cx="1676400" cy="1524000"/>
            <a:chOff x="304800" y="4191000"/>
            <a:chExt cx="1676400" cy="1524000"/>
          </a:xfrm>
        </p:grpSpPr>
        <p:pic>
          <p:nvPicPr>
            <p:cNvPr id="1039" name="Picture 15" descr="http://www.drawingcoach.com/image-files/cartoon_trees_st5.jpg"/>
            <p:cNvPicPr>
              <a:picLocks noChangeAspect="1" noChangeArrowheads="1"/>
            </p:cNvPicPr>
            <p:nvPr/>
          </p:nvPicPr>
          <p:blipFill>
            <a:blip r:embed="rId13" r:link="rId14" cstate="print"/>
            <a:srcRect/>
            <a:stretch>
              <a:fillRect/>
            </a:stretch>
          </p:blipFill>
          <p:spPr bwMode="auto">
            <a:xfrm>
              <a:off x="838200" y="4495800"/>
              <a:ext cx="679450" cy="1019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&quot;No&quot; Symbol 18"/>
            <p:cNvSpPr/>
            <p:nvPr/>
          </p:nvSpPr>
          <p:spPr>
            <a:xfrm>
              <a:off x="304800" y="4191000"/>
              <a:ext cx="1676400" cy="1524000"/>
            </a:xfrm>
            <a:prstGeom prst="noSmoking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4648200" y="3505200"/>
            <a:ext cx="1028700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ckwell Extra Bold" pitchFamily="18" charset="0"/>
              </a:rPr>
              <a:t>Ammonia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600" y="60960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Alternative video: “</a:t>
            </a:r>
            <a:r>
              <a:rPr lang="en-US" dirty="0" smtClean="0">
                <a:hlinkClick r:id="rId15"/>
              </a:rPr>
              <a:t>Early Earth</a:t>
            </a:r>
            <a:r>
              <a:rPr lang="en-US" dirty="0" smtClean="0"/>
              <a:t>”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" grpId="0" animBg="1"/>
      <p:bldP spid="1035" grpId="0" animBg="1"/>
      <p:bldP spid="1036" grpId="0" animBg="1"/>
      <p:bldP spid="1037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All of the ingredients combined to create the perfect conditions for the beginning of life</a:t>
            </a:r>
            <a:r>
              <a:rPr lang="en-US" sz="3200" b="1" dirty="0" smtClean="0"/>
              <a:t>!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lvl="0" indent="-514350">
              <a:buFont typeface="+mj-lt"/>
              <a:buAutoNum type="alphaUcPeriod"/>
            </a:pPr>
            <a:r>
              <a:rPr lang="en-US" dirty="0"/>
              <a:t>What important ingredient was </a:t>
            </a:r>
            <a:r>
              <a:rPr lang="en-US" dirty="0">
                <a:solidFill>
                  <a:srgbClr val="FF0000"/>
                </a:solidFill>
              </a:rPr>
              <a:t>NOT PRESENT </a:t>
            </a:r>
            <a:r>
              <a:rPr lang="en-US" dirty="0"/>
              <a:t>on Early Earth? 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dirty="0">
                <a:solidFill>
                  <a:srgbClr val="FF0000"/>
                </a:solidFill>
              </a:rPr>
              <a:t>What</a:t>
            </a:r>
            <a:r>
              <a:rPr lang="en-US" dirty="0"/>
              <a:t> developed from this “Primordial Soup?” 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dirty="0"/>
              <a:t>Why are </a:t>
            </a:r>
            <a:r>
              <a:rPr lang="en-US" dirty="0">
                <a:solidFill>
                  <a:srgbClr val="FF0000"/>
                </a:solidFill>
              </a:rPr>
              <a:t>amino acids important </a:t>
            </a:r>
            <a:r>
              <a:rPr lang="en-US" dirty="0"/>
              <a:t>for creating life? 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62600" y="22098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OXYGEN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38100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Organic molecules like amino acids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5105400"/>
            <a:ext cx="670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Because amino acids are the BUILDING BLOCKS of PROTEINS, which are the BUILDING BLOCKS of LIFE!</a:t>
            </a:r>
            <a:endParaRPr lang="en-US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2241360" y="3357720"/>
              <a:ext cx="1152360" cy="806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25520" y="3294000"/>
                <a:ext cx="118404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5616720" y="3196800"/>
              <a:ext cx="1339920" cy="1969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00880" y="3133440"/>
                <a:ext cx="137160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1178640" y="3732480"/>
              <a:ext cx="795240" cy="11664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62800" y="3669120"/>
                <a:ext cx="82692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" name="Ink 9"/>
              <p14:cNvContentPartPr/>
              <p14:nvPr/>
            </p14:nvContentPartPr>
            <p14:xfrm>
              <a:off x="6893640" y="3920040"/>
              <a:ext cx="1482840" cy="26820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77800" y="3856680"/>
                <a:ext cx="1514520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" name="Ink 10"/>
              <p14:cNvContentPartPr/>
              <p14:nvPr/>
            </p14:nvContentPartPr>
            <p14:xfrm>
              <a:off x="2580840" y="4848840"/>
              <a:ext cx="3500640" cy="2700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564640" y="4785480"/>
                <a:ext cx="353268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2" name="Ink 11"/>
              <p14:cNvContentPartPr/>
              <p14:nvPr/>
            </p14:nvContentPartPr>
            <p14:xfrm>
              <a:off x="1098360" y="3313080"/>
              <a:ext cx="687960" cy="4500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82520" y="3249360"/>
                <a:ext cx="71964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3" name="Ink 12"/>
              <p14:cNvContentPartPr/>
              <p14:nvPr/>
            </p14:nvContentPartPr>
            <p14:xfrm>
              <a:off x="6277680" y="1910880"/>
              <a:ext cx="651960" cy="1836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261840" y="1847520"/>
                <a:ext cx="68400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4" name="Ink 13"/>
              <p14:cNvContentPartPr/>
              <p14:nvPr/>
            </p14:nvContentPartPr>
            <p14:xfrm>
              <a:off x="1018080" y="2339640"/>
              <a:ext cx="973440" cy="7164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02240" y="2275920"/>
                <a:ext cx="100548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5" name="Ink 14"/>
              <p14:cNvContentPartPr/>
              <p14:nvPr/>
            </p14:nvContentPartPr>
            <p14:xfrm>
              <a:off x="5715000" y="2419920"/>
              <a:ext cx="1366560" cy="15228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699160" y="2356560"/>
                <a:ext cx="139824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6" name="Ink 15"/>
              <p14:cNvContentPartPr/>
              <p14:nvPr/>
            </p14:nvContentPartPr>
            <p14:xfrm>
              <a:off x="3562920" y="5348880"/>
              <a:ext cx="2723760" cy="6300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547080" y="5285520"/>
                <a:ext cx="275580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7" name="Ink 16"/>
              <p14:cNvContentPartPr/>
              <p14:nvPr/>
            </p14:nvContentPartPr>
            <p14:xfrm>
              <a:off x="2116440" y="5733000"/>
              <a:ext cx="4875840" cy="21456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100600" y="5669280"/>
                <a:ext cx="4907520" cy="341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Experiment to show HOW life COULD HAVE began on Earth</a:t>
            </a:r>
            <a:r>
              <a:rPr lang="en-US" b="1" dirty="0" smtClean="0"/>
              <a:t>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10540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en-US" sz="8000" b="1" dirty="0"/>
              <a:t>Stanley MILLER and Harold </a:t>
            </a:r>
            <a:r>
              <a:rPr lang="en-US" sz="8000" b="1" dirty="0" smtClean="0"/>
              <a:t>UREY</a:t>
            </a:r>
          </a:p>
          <a:p>
            <a:pPr lvl="0">
              <a:buNone/>
            </a:pPr>
            <a:endParaRPr lang="en-US" sz="6400" b="1" dirty="0" smtClean="0"/>
          </a:p>
          <a:p>
            <a:pPr lvl="0">
              <a:buNone/>
            </a:pPr>
            <a:r>
              <a:rPr lang="en-US" sz="7200" b="1" dirty="0" smtClean="0">
                <a:solidFill>
                  <a:srgbClr val="7030A0"/>
                </a:solidFill>
              </a:rPr>
              <a:t>Their </a:t>
            </a:r>
            <a:r>
              <a:rPr lang="en-US" sz="7200" b="1" dirty="0">
                <a:solidFill>
                  <a:srgbClr val="7030A0"/>
                </a:solidFill>
              </a:rPr>
              <a:t>experiments showed how life may have originated on Earth</a:t>
            </a:r>
            <a:endParaRPr lang="en-US" sz="7200" dirty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sz="6400" dirty="0"/>
              <a:t> </a:t>
            </a:r>
          </a:p>
          <a:p>
            <a:pPr lvl="0"/>
            <a:r>
              <a:rPr lang="en-US" sz="7200" dirty="0"/>
              <a:t>Mixed together salt water, methane gas, CO2, hydrogen, and ammonia.  Added electricity to simulate </a:t>
            </a:r>
            <a:r>
              <a:rPr lang="en-US" sz="7200" dirty="0" smtClean="0"/>
              <a:t>________________  and </a:t>
            </a:r>
            <a:r>
              <a:rPr lang="en-US" sz="7200" dirty="0"/>
              <a:t>used a Bunsen burner to simulate </a:t>
            </a:r>
            <a:r>
              <a:rPr lang="en-US" sz="7200" dirty="0" smtClean="0"/>
              <a:t>_____________________</a:t>
            </a:r>
          </a:p>
          <a:p>
            <a:pPr lvl="0"/>
            <a:endParaRPr lang="en-US" sz="7200" dirty="0"/>
          </a:p>
          <a:p>
            <a:pPr lvl="0"/>
            <a:r>
              <a:rPr lang="en-US" sz="7200" dirty="0"/>
              <a:t>Created organic </a:t>
            </a:r>
            <a:r>
              <a:rPr lang="en-US" sz="7200" dirty="0" smtClean="0"/>
              <a:t>________ _________ </a:t>
            </a:r>
            <a:r>
              <a:rPr lang="en-US" sz="7200" dirty="0"/>
              <a:t>from naturally occurring gasses </a:t>
            </a:r>
            <a:endParaRPr lang="en-US" sz="7200" dirty="0" smtClean="0"/>
          </a:p>
          <a:p>
            <a:pPr lvl="0"/>
            <a:endParaRPr lang="en-US" sz="7200" dirty="0"/>
          </a:p>
          <a:p>
            <a:pPr lvl="0"/>
            <a:r>
              <a:rPr lang="en-US" sz="7200" dirty="0"/>
              <a:t>He showed how the building blocks of life (amino acids) could have emerged in the absence of the gas ____________________</a:t>
            </a:r>
          </a:p>
          <a:p>
            <a:r>
              <a:rPr lang="en-US" sz="11200" dirty="0" smtClean="0">
                <a:hlinkClick r:id="rId2"/>
              </a:rPr>
              <a:t>video Stated Clearly Miller &amp; Urey</a:t>
            </a:r>
            <a:endParaRPr lang="en-US" sz="11200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524000"/>
            <a:ext cx="3808331" cy="5040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14400" y="3505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lightning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389786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Heat/volcanoes/sun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4419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Amino acids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5867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oxygen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Now that we know </a:t>
            </a:r>
            <a:r>
              <a:rPr lang="en-US" b="1" dirty="0"/>
              <a:t>HOW</a:t>
            </a:r>
            <a:r>
              <a:rPr lang="en-US" dirty="0"/>
              <a:t> life began on early Earth, let’s figure out </a:t>
            </a:r>
            <a:r>
              <a:rPr lang="en-US" b="1" dirty="0"/>
              <a:t>WHAT</a:t>
            </a:r>
            <a:r>
              <a:rPr lang="en-US" dirty="0"/>
              <a:t> type of life developed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/>
              <a:t>What was the first living organism really like?  </a:t>
            </a:r>
            <a:r>
              <a:rPr lang="en-US" i="1" dirty="0"/>
              <a:t>Remember there was </a:t>
            </a:r>
            <a:r>
              <a:rPr lang="en-US" b="1" i="1" dirty="0"/>
              <a:t>NO OXYGEN</a:t>
            </a:r>
            <a:r>
              <a:rPr lang="en-US" i="1" dirty="0"/>
              <a:t>!</a:t>
            </a:r>
            <a:endParaRPr lang="en-US" dirty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Prokaryotic </a:t>
            </a:r>
            <a:r>
              <a:rPr lang="en-US" dirty="0"/>
              <a:t>or eukaryotic?  Why?  </a:t>
            </a:r>
            <a:r>
              <a:rPr lang="en-US" dirty="0" smtClean="0"/>
              <a:t>___________________________________________________________________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0"/>
            <a:r>
              <a:rPr lang="en-US" dirty="0"/>
              <a:t>Unicellular or </a:t>
            </a:r>
            <a:r>
              <a:rPr lang="en-US" dirty="0" err="1"/>
              <a:t>multicellular</a:t>
            </a:r>
            <a:r>
              <a:rPr lang="en-US" dirty="0"/>
              <a:t>?  Why?  </a:t>
            </a:r>
            <a:r>
              <a:rPr lang="en-US" dirty="0" smtClean="0"/>
              <a:t>___________________________________________________________________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0"/>
            <a:r>
              <a:rPr lang="en-US" dirty="0"/>
              <a:t>Aerobic or anaerobic?  Why?  </a:t>
            </a:r>
            <a:r>
              <a:rPr lang="en-US" dirty="0" smtClean="0"/>
              <a:t>___________________________________________________________________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0"/>
            <a:r>
              <a:rPr lang="en-US" dirty="0" err="1"/>
              <a:t>Autotroph</a:t>
            </a:r>
            <a:r>
              <a:rPr lang="en-US" dirty="0"/>
              <a:t> or </a:t>
            </a:r>
            <a:r>
              <a:rPr lang="en-US" dirty="0" err="1"/>
              <a:t>heterotroph</a:t>
            </a:r>
            <a:r>
              <a:rPr lang="en-US" dirty="0"/>
              <a:t>?  Why?  </a:t>
            </a:r>
            <a:r>
              <a:rPr lang="en-US" dirty="0" smtClean="0"/>
              <a:t>___________________________________________________________________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2209800" y="2209800"/>
            <a:ext cx="4495800" cy="3124200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007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radley Hand ITC" pitchFamily="66" charset="0"/>
              </a:rPr>
              <a:t>What kind of organism fits this description?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US" sz="2400" dirty="0">
              <a:solidFill>
                <a:schemeClr val="bg1"/>
              </a:solidFill>
              <a:latin typeface="Bradley Hand ITC" pitchFamily="66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radley Hand ITC" pitchFamily="66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radley Hand ITC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37338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BACTERIA!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2510135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PROKARYOTES  - because they are small, simple and evolved before eukaryotes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35052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UNICELLULAR -  because evolution moves from simple </a:t>
            </a:r>
            <a:r>
              <a:rPr lang="en-US" sz="2400" b="1" dirty="0" smtClean="0">
                <a:solidFill>
                  <a:srgbClr val="0070C0"/>
                </a:solidFill>
                <a:sym typeface="Wingdings" pitchFamily="2" charset="2"/>
              </a:rPr>
              <a:t> complex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45720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ANAEROBIC  - there was NO OXYGEN on Early Earth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56388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HETEROTROPHS – simple prokaryotes wouldn’t have had a chloroplast to produce their own food; they had to eat/consume molecules in the environment</a:t>
            </a:r>
            <a:endParaRPr lang="en-US" sz="14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044720" y="2678760"/>
              <a:ext cx="1741680" cy="1166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8880" y="2615400"/>
                <a:ext cx="177336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884160" y="3598560"/>
              <a:ext cx="1562760" cy="1879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8320" y="3535200"/>
                <a:ext cx="159480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" name="Ink 10"/>
              <p14:cNvContentPartPr/>
              <p14:nvPr/>
            </p14:nvContentPartPr>
            <p14:xfrm>
              <a:off x="1116360" y="4714920"/>
              <a:ext cx="1330560" cy="9864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00160" y="4651200"/>
                <a:ext cx="136296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" name="Ink 11"/>
              <p14:cNvContentPartPr/>
              <p14:nvPr/>
            </p14:nvContentPartPr>
            <p14:xfrm>
              <a:off x="937440" y="5848920"/>
              <a:ext cx="2009880" cy="7200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21600" y="5785560"/>
                <a:ext cx="204156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Ink 12"/>
              <p14:cNvContentPartPr/>
              <p14:nvPr/>
            </p14:nvContentPartPr>
            <p14:xfrm>
              <a:off x="2973600" y="5652360"/>
              <a:ext cx="360" cy="36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57760" y="5589000"/>
                <a:ext cx="32040" cy="127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Remember…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1600200"/>
            <a:ext cx="58674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H</a:t>
            </a:r>
          </a:p>
          <a:p>
            <a:pPr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U</a:t>
            </a:r>
          </a:p>
          <a:p>
            <a:pPr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P</a:t>
            </a:r>
          </a:p>
          <a:p>
            <a:pPr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A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1400" y="19050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Heterotroph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657600" y="29718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Unicellular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57600" y="41148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Prokaryote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33800" y="51816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Anaerobic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Evolution of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Read and pay attention to the BOLD terms.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Complete the graphic organizer.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Check your answers at the SSS when you finish.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You have 15 minutes!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14400" y="-1524000"/>
            <a:ext cx="121920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5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</TotalTime>
  <Words>698</Words>
  <Application>Microsoft Office PowerPoint</Application>
  <PresentationFormat>On-screen Show (4:3)</PresentationFormat>
  <Paragraphs>167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Bradley Hand ITC</vt:lpstr>
      <vt:lpstr>Calibri</vt:lpstr>
      <vt:lpstr>Rockwell Extra Bold</vt:lpstr>
      <vt:lpstr>Wingdings</vt:lpstr>
      <vt:lpstr>Wingdings 2</vt:lpstr>
      <vt:lpstr>Office Theme</vt:lpstr>
      <vt:lpstr>U7: Evolution</vt:lpstr>
      <vt:lpstr>Reading Assignment</vt:lpstr>
      <vt:lpstr>What was Early Earth Like?</vt:lpstr>
      <vt:lpstr>All of the ingredients combined to create the perfect conditions for the beginning of life!</vt:lpstr>
      <vt:lpstr>Experiment to show HOW life COULD HAVE began on Earth:</vt:lpstr>
      <vt:lpstr>Now that we know HOW life began on early Earth, let’s figure out WHAT type of life developed…</vt:lpstr>
      <vt:lpstr>Just Remember…</vt:lpstr>
      <vt:lpstr>The Evolution of Cells</vt:lpstr>
      <vt:lpstr>PowerPoint Presentation</vt:lpstr>
      <vt:lpstr>“The Beginning of Life”</vt:lpstr>
      <vt:lpstr>Early Hypotheses on How Life Began </vt:lpstr>
      <vt:lpstr>PowerPoint Presentation</vt:lpstr>
      <vt:lpstr>PowerPoint Presentation</vt:lpstr>
      <vt:lpstr>PowerPoint Presentation</vt:lpstr>
      <vt:lpstr>BIOGENESIS</vt:lpstr>
      <vt:lpstr>Finish reading about the 3 experiments that PROVED BIOGENESIS and fill in the notes!</vt:lpstr>
      <vt:lpstr>PowerPoint Presentation</vt:lpstr>
      <vt:lpstr>PowerPoint Presentation</vt:lpstr>
      <vt:lpstr>PowerPoint Presentation</vt:lpstr>
      <vt:lpstr>“Theories on Origin and Change”</vt:lpstr>
      <vt:lpstr>Let’s Review  You will take your OWN NOTES on paper. Pay attention to items in bold, yellow, or red! </vt:lpstr>
      <vt:lpstr>Earth’s First Cells</vt:lpstr>
      <vt:lpstr>How did more complex cells arise?</vt:lpstr>
      <vt:lpstr>How did more complex cells arise?</vt:lpstr>
      <vt:lpstr>But how did EUKAROYTIC cells evolve?</vt:lpstr>
      <vt:lpstr>PowerPoint Presentation</vt:lpstr>
      <vt:lpstr>Check for Understanding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U8: Evolution</dc:title>
  <dc:creator>Computer</dc:creator>
  <cp:lastModifiedBy>Buchy, Emily A.</cp:lastModifiedBy>
  <cp:revision>27</cp:revision>
  <cp:lastPrinted>2016-11-15T16:55:58Z</cp:lastPrinted>
  <dcterms:created xsi:type="dcterms:W3CDTF">2015-11-14T15:32:52Z</dcterms:created>
  <dcterms:modified xsi:type="dcterms:W3CDTF">2016-11-16T18:49:53Z</dcterms:modified>
</cp:coreProperties>
</file>