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9" r:id="rId5"/>
    <p:sldId id="258" r:id="rId6"/>
    <p:sldId id="27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83" r:id="rId15"/>
    <p:sldId id="266" r:id="rId16"/>
    <p:sldId id="284" r:id="rId17"/>
    <p:sldId id="267" r:id="rId18"/>
    <p:sldId id="301" r:id="rId19"/>
    <p:sldId id="268" r:id="rId20"/>
    <p:sldId id="274" r:id="rId21"/>
    <p:sldId id="275" r:id="rId22"/>
    <p:sldId id="276" r:id="rId23"/>
    <p:sldId id="282" r:id="rId24"/>
    <p:sldId id="289" r:id="rId25"/>
    <p:sldId id="293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D253-E45B-4346-B2C8-4CBE15DA42D3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C652-C988-4479-8BF8-30667590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" TargetMode="External"/><Relationship Id="rId2" Type="http://schemas.openxmlformats.org/officeDocument/2006/relationships/hyperlink" Target="file:///G:\Cells\Organelles%20in%20the%20Cytoplasm.m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" TargetMode="External"/><Relationship Id="rId2" Type="http://schemas.openxmlformats.org/officeDocument/2006/relationships/hyperlink" Target="file:///G:\Cells\Organelles%20in%20the%20Cytoplasm.m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jimmyjanesays.com/sketchblog/plantcell.jpg&amp;imgrefurl=http://www.jimmyjanesays.com/sketchblog/2007/04/plant-cell.html&amp;usg=__Wzj1wvE-tnct5vD5bzeJR6c7JfQ=&amp;h=520&amp;w=400&amp;sz=208&amp;hl=en&amp;start=7&amp;tbnid=eCSiP28ORPnw7M:&amp;tbnh=131&amp;tbnw=101&amp;prev=/images?q=plant+cell&amp;gbv=2&amp;hl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Check #18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153400" cy="535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362"/>
            <a:ext cx="883340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911220" y="1188088"/>
            <a:ext cx="5334000" cy="369332"/>
            <a:chOff x="1905000" y="1282568"/>
            <a:chExt cx="533400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12825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 NUCLEUS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12825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TRUE NUCLEUS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1651900"/>
            <a:ext cx="6934200" cy="646331"/>
            <a:chOff x="914400" y="1752600"/>
            <a:chExt cx="69342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175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 membrane-bound ORGANELLES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175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HAS membrane-bound ORGANELLES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2398931"/>
            <a:ext cx="7696200" cy="307777"/>
            <a:chOff x="609600" y="2398931"/>
            <a:chExt cx="7696200" cy="307777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2398931"/>
              <a:ext cx="259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DNA is free-floating in cytoplasm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2398931"/>
              <a:ext cx="259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DNA protected in nucleus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278365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DNA in Chromosomes and Plasmids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78365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DNA in linear chromosomes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10076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BACTERIA ONLY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3168373"/>
            <a:ext cx="3429000" cy="684285"/>
            <a:chOff x="2743200" y="3168373"/>
            <a:chExt cx="3429000" cy="684285"/>
          </a:xfrm>
        </p:grpSpPr>
        <p:sp>
          <p:nvSpPr>
            <p:cNvPr id="14" name="TextBox 13"/>
            <p:cNvSpPr txBox="1"/>
            <p:nvPr/>
          </p:nvSpPr>
          <p:spPr>
            <a:xfrm>
              <a:off x="2743200" y="3168373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Simple, small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3329438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Complex, large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5200" y="192957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DNA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Ribosomes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Cell membrane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Cytoplasm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78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28956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DNA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Ribosomes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Cell membrane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Cytoplasm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Nucleus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Mitochondria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Vacuoles</a:t>
            </a:r>
          </a:p>
          <a:p>
            <a:pPr marL="342900" indent="-342900">
              <a:buAutoNum type="arabicPeriod"/>
            </a:pP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Endoplasmic Reticulum</a:t>
            </a:r>
          </a:p>
          <a:p>
            <a:pPr marL="342900" indent="-342900">
              <a:buAutoNum type="arabicPeriod"/>
            </a:pP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Golgi Apparatus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1371600"/>
            <a:ext cx="2717800" cy="381000"/>
            <a:chOff x="3429000" y="1371600"/>
            <a:chExt cx="27178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3429000" y="1371600"/>
              <a:ext cx="1041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Plant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1371600"/>
              <a:ext cx="1041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Animal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2895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Chloroplast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Cell Wall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Large Vacuole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743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Lysosomes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Centrioles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Small vacuoles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CELL DRAWINGS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6343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64248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</a:t>
            </a:r>
            <a:r>
              <a:rPr lang="en-US" b="1" dirty="0" smtClean="0">
                <a:solidFill>
                  <a:srgbClr val="FF0000"/>
                </a:solidFill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organelles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Prokaryotic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24400" y="1417638"/>
            <a:ext cx="2667000" cy="4144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1524000"/>
            <a:ext cx="2362200" cy="3962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04797" y="1956122"/>
            <a:ext cx="1139666" cy="3183037"/>
          </a:xfrm>
          <a:custGeom>
            <a:avLst/>
            <a:gdLst>
              <a:gd name="connsiteX0" fmla="*/ 444590 w 1139666"/>
              <a:gd name="connsiteY0" fmla="*/ 104172 h 3183037"/>
              <a:gd name="connsiteX1" fmla="*/ 363568 w 1139666"/>
              <a:gd name="connsiteY1" fmla="*/ 115746 h 3183037"/>
              <a:gd name="connsiteX2" fmla="*/ 317269 w 1139666"/>
              <a:gd name="connsiteY2" fmla="*/ 127321 h 3183037"/>
              <a:gd name="connsiteX3" fmla="*/ 259395 w 1139666"/>
              <a:gd name="connsiteY3" fmla="*/ 138896 h 3183037"/>
              <a:gd name="connsiteX4" fmla="*/ 201522 w 1139666"/>
              <a:gd name="connsiteY4" fmla="*/ 196769 h 3183037"/>
              <a:gd name="connsiteX5" fmla="*/ 178373 w 1139666"/>
              <a:gd name="connsiteY5" fmla="*/ 266217 h 3183037"/>
              <a:gd name="connsiteX6" fmla="*/ 189947 w 1139666"/>
              <a:gd name="connsiteY6" fmla="*/ 347240 h 3183037"/>
              <a:gd name="connsiteX7" fmla="*/ 247821 w 1139666"/>
              <a:gd name="connsiteY7" fmla="*/ 393539 h 3183037"/>
              <a:gd name="connsiteX8" fmla="*/ 294119 w 1139666"/>
              <a:gd name="connsiteY8" fmla="*/ 428263 h 3183037"/>
              <a:gd name="connsiteX9" fmla="*/ 363568 w 1139666"/>
              <a:gd name="connsiteY9" fmla="*/ 451412 h 3183037"/>
              <a:gd name="connsiteX10" fmla="*/ 444590 w 1139666"/>
              <a:gd name="connsiteY10" fmla="*/ 474562 h 3183037"/>
              <a:gd name="connsiteX11" fmla="*/ 514038 w 1139666"/>
              <a:gd name="connsiteY11" fmla="*/ 532435 h 3183037"/>
              <a:gd name="connsiteX12" fmla="*/ 571912 w 1139666"/>
              <a:gd name="connsiteY12" fmla="*/ 578734 h 3183037"/>
              <a:gd name="connsiteX13" fmla="*/ 595061 w 1139666"/>
              <a:gd name="connsiteY13" fmla="*/ 613458 h 3183037"/>
              <a:gd name="connsiteX14" fmla="*/ 618211 w 1139666"/>
              <a:gd name="connsiteY14" fmla="*/ 682906 h 3183037"/>
              <a:gd name="connsiteX15" fmla="*/ 606636 w 1139666"/>
              <a:gd name="connsiteY15" fmla="*/ 729205 h 3183037"/>
              <a:gd name="connsiteX16" fmla="*/ 514038 w 1139666"/>
              <a:gd name="connsiteY16" fmla="*/ 787078 h 3183037"/>
              <a:gd name="connsiteX17" fmla="*/ 386717 w 1139666"/>
              <a:gd name="connsiteY17" fmla="*/ 844951 h 3183037"/>
              <a:gd name="connsiteX18" fmla="*/ 363568 w 1139666"/>
              <a:gd name="connsiteY18" fmla="*/ 868101 h 3183037"/>
              <a:gd name="connsiteX19" fmla="*/ 328844 w 1139666"/>
              <a:gd name="connsiteY19" fmla="*/ 879675 h 3183037"/>
              <a:gd name="connsiteX20" fmla="*/ 294119 w 1139666"/>
              <a:gd name="connsiteY20" fmla="*/ 902825 h 3183037"/>
              <a:gd name="connsiteX21" fmla="*/ 236246 w 1139666"/>
              <a:gd name="connsiteY21" fmla="*/ 995422 h 3183037"/>
              <a:gd name="connsiteX22" fmla="*/ 247821 w 1139666"/>
              <a:gd name="connsiteY22" fmla="*/ 1134319 h 3183037"/>
              <a:gd name="connsiteX23" fmla="*/ 282545 w 1139666"/>
              <a:gd name="connsiteY23" fmla="*/ 1157468 h 3183037"/>
              <a:gd name="connsiteX24" fmla="*/ 340418 w 1139666"/>
              <a:gd name="connsiteY24" fmla="*/ 1180617 h 3183037"/>
              <a:gd name="connsiteX25" fmla="*/ 386717 w 1139666"/>
              <a:gd name="connsiteY25" fmla="*/ 1203767 h 3183037"/>
              <a:gd name="connsiteX26" fmla="*/ 479314 w 1139666"/>
              <a:gd name="connsiteY26" fmla="*/ 1226916 h 3183037"/>
              <a:gd name="connsiteX27" fmla="*/ 525613 w 1139666"/>
              <a:gd name="connsiteY27" fmla="*/ 1250065 h 3183037"/>
              <a:gd name="connsiteX28" fmla="*/ 629785 w 1139666"/>
              <a:gd name="connsiteY28" fmla="*/ 1296364 h 3183037"/>
              <a:gd name="connsiteX29" fmla="*/ 687659 w 1139666"/>
              <a:gd name="connsiteY29" fmla="*/ 1342663 h 3183037"/>
              <a:gd name="connsiteX30" fmla="*/ 722383 w 1139666"/>
              <a:gd name="connsiteY30" fmla="*/ 1365812 h 3183037"/>
              <a:gd name="connsiteX31" fmla="*/ 768681 w 1139666"/>
              <a:gd name="connsiteY31" fmla="*/ 1400536 h 3183037"/>
              <a:gd name="connsiteX32" fmla="*/ 838130 w 1139666"/>
              <a:gd name="connsiteY32" fmla="*/ 1446835 h 3183037"/>
              <a:gd name="connsiteX33" fmla="*/ 849704 w 1139666"/>
              <a:gd name="connsiteY33" fmla="*/ 1493134 h 3183037"/>
              <a:gd name="connsiteX34" fmla="*/ 826555 w 1139666"/>
              <a:gd name="connsiteY34" fmla="*/ 1574156 h 3183037"/>
              <a:gd name="connsiteX35" fmla="*/ 791831 w 1139666"/>
              <a:gd name="connsiteY35" fmla="*/ 1597306 h 3183037"/>
              <a:gd name="connsiteX36" fmla="*/ 687659 w 1139666"/>
              <a:gd name="connsiteY36" fmla="*/ 1632030 h 3183037"/>
              <a:gd name="connsiteX37" fmla="*/ 652935 w 1139666"/>
              <a:gd name="connsiteY37" fmla="*/ 1655179 h 3183037"/>
              <a:gd name="connsiteX38" fmla="*/ 618211 w 1139666"/>
              <a:gd name="connsiteY38" fmla="*/ 1666754 h 3183037"/>
              <a:gd name="connsiteX39" fmla="*/ 560337 w 1139666"/>
              <a:gd name="connsiteY39" fmla="*/ 1689903 h 3183037"/>
              <a:gd name="connsiteX40" fmla="*/ 421441 w 1139666"/>
              <a:gd name="connsiteY40" fmla="*/ 1747777 h 3183037"/>
              <a:gd name="connsiteX41" fmla="*/ 386717 w 1139666"/>
              <a:gd name="connsiteY41" fmla="*/ 1782501 h 3183037"/>
              <a:gd name="connsiteX42" fmla="*/ 375142 w 1139666"/>
              <a:gd name="connsiteY42" fmla="*/ 1817225 h 3183037"/>
              <a:gd name="connsiteX43" fmla="*/ 386717 w 1139666"/>
              <a:gd name="connsiteY43" fmla="*/ 1909822 h 3183037"/>
              <a:gd name="connsiteX44" fmla="*/ 409866 w 1139666"/>
              <a:gd name="connsiteY44" fmla="*/ 1932972 h 3183037"/>
              <a:gd name="connsiteX45" fmla="*/ 433016 w 1139666"/>
              <a:gd name="connsiteY45" fmla="*/ 1967696 h 3183037"/>
              <a:gd name="connsiteX46" fmla="*/ 502464 w 1139666"/>
              <a:gd name="connsiteY46" fmla="*/ 2002420 h 3183037"/>
              <a:gd name="connsiteX47" fmla="*/ 560337 w 1139666"/>
              <a:gd name="connsiteY47" fmla="*/ 2037144 h 3183037"/>
              <a:gd name="connsiteX48" fmla="*/ 699233 w 1139666"/>
              <a:gd name="connsiteY48" fmla="*/ 2152891 h 3183037"/>
              <a:gd name="connsiteX49" fmla="*/ 710808 w 1139666"/>
              <a:gd name="connsiteY49" fmla="*/ 2187615 h 3183037"/>
              <a:gd name="connsiteX50" fmla="*/ 768681 w 1139666"/>
              <a:gd name="connsiteY50" fmla="*/ 2257063 h 3183037"/>
              <a:gd name="connsiteX51" fmla="*/ 791831 w 1139666"/>
              <a:gd name="connsiteY51" fmla="*/ 2338086 h 3183037"/>
              <a:gd name="connsiteX52" fmla="*/ 768681 w 1139666"/>
              <a:gd name="connsiteY52" fmla="*/ 2465407 h 3183037"/>
              <a:gd name="connsiteX53" fmla="*/ 757107 w 1139666"/>
              <a:gd name="connsiteY53" fmla="*/ 2500131 h 3183037"/>
              <a:gd name="connsiteX54" fmla="*/ 722383 w 1139666"/>
              <a:gd name="connsiteY54" fmla="*/ 2546430 h 3183037"/>
              <a:gd name="connsiteX55" fmla="*/ 618211 w 1139666"/>
              <a:gd name="connsiteY55" fmla="*/ 2615878 h 3183037"/>
              <a:gd name="connsiteX56" fmla="*/ 514038 w 1139666"/>
              <a:gd name="connsiteY56" fmla="*/ 2627453 h 3183037"/>
              <a:gd name="connsiteX57" fmla="*/ 456165 w 1139666"/>
              <a:gd name="connsiteY57" fmla="*/ 2639027 h 3183037"/>
              <a:gd name="connsiteX58" fmla="*/ 224671 w 1139666"/>
              <a:gd name="connsiteY58" fmla="*/ 2650602 h 3183037"/>
              <a:gd name="connsiteX59" fmla="*/ 189947 w 1139666"/>
              <a:gd name="connsiteY59" fmla="*/ 2662177 h 3183037"/>
              <a:gd name="connsiteX60" fmla="*/ 155223 w 1139666"/>
              <a:gd name="connsiteY60" fmla="*/ 2731625 h 3183037"/>
              <a:gd name="connsiteX61" fmla="*/ 189947 w 1139666"/>
              <a:gd name="connsiteY61" fmla="*/ 2928394 h 3183037"/>
              <a:gd name="connsiteX62" fmla="*/ 259395 w 1139666"/>
              <a:gd name="connsiteY62" fmla="*/ 2974693 h 3183037"/>
              <a:gd name="connsiteX63" fmla="*/ 294119 w 1139666"/>
              <a:gd name="connsiteY63" fmla="*/ 3009417 h 3183037"/>
              <a:gd name="connsiteX64" fmla="*/ 433016 w 1139666"/>
              <a:gd name="connsiteY64" fmla="*/ 3067291 h 3183037"/>
              <a:gd name="connsiteX65" fmla="*/ 525613 w 1139666"/>
              <a:gd name="connsiteY65" fmla="*/ 3113589 h 3183037"/>
              <a:gd name="connsiteX66" fmla="*/ 560337 w 1139666"/>
              <a:gd name="connsiteY66" fmla="*/ 3125164 h 3183037"/>
              <a:gd name="connsiteX67" fmla="*/ 618211 w 1139666"/>
              <a:gd name="connsiteY67" fmla="*/ 3148313 h 3183037"/>
              <a:gd name="connsiteX68" fmla="*/ 849704 w 1139666"/>
              <a:gd name="connsiteY68" fmla="*/ 3159888 h 3183037"/>
              <a:gd name="connsiteX69" fmla="*/ 965451 w 1139666"/>
              <a:gd name="connsiteY69" fmla="*/ 3171463 h 3183037"/>
              <a:gd name="connsiteX70" fmla="*/ 1034899 w 1139666"/>
              <a:gd name="connsiteY70" fmla="*/ 3159888 h 3183037"/>
              <a:gd name="connsiteX71" fmla="*/ 1046474 w 1139666"/>
              <a:gd name="connsiteY71" fmla="*/ 3125164 h 3183037"/>
              <a:gd name="connsiteX72" fmla="*/ 1034899 w 1139666"/>
              <a:gd name="connsiteY72" fmla="*/ 3020992 h 3183037"/>
              <a:gd name="connsiteX73" fmla="*/ 1023325 w 1139666"/>
              <a:gd name="connsiteY73" fmla="*/ 2974693 h 3183037"/>
              <a:gd name="connsiteX74" fmla="*/ 977026 w 1139666"/>
              <a:gd name="connsiteY74" fmla="*/ 2928394 h 3183037"/>
              <a:gd name="connsiteX75" fmla="*/ 884428 w 1139666"/>
              <a:gd name="connsiteY75" fmla="*/ 2893670 h 3183037"/>
              <a:gd name="connsiteX76" fmla="*/ 849704 w 1139666"/>
              <a:gd name="connsiteY76" fmla="*/ 2882096 h 3183037"/>
              <a:gd name="connsiteX77" fmla="*/ 733957 w 1139666"/>
              <a:gd name="connsiteY77" fmla="*/ 2870521 h 3183037"/>
              <a:gd name="connsiteX78" fmla="*/ 664509 w 1139666"/>
              <a:gd name="connsiteY78" fmla="*/ 2858946 h 3183037"/>
              <a:gd name="connsiteX79" fmla="*/ 629785 w 1139666"/>
              <a:gd name="connsiteY79" fmla="*/ 2847372 h 3183037"/>
              <a:gd name="connsiteX80" fmla="*/ 328844 w 1139666"/>
              <a:gd name="connsiteY80" fmla="*/ 2835797 h 3183037"/>
              <a:gd name="connsiteX81" fmla="*/ 259395 w 1139666"/>
              <a:gd name="connsiteY81" fmla="*/ 2824222 h 3183037"/>
              <a:gd name="connsiteX82" fmla="*/ 213097 w 1139666"/>
              <a:gd name="connsiteY82" fmla="*/ 2789498 h 3183037"/>
              <a:gd name="connsiteX83" fmla="*/ 178373 w 1139666"/>
              <a:gd name="connsiteY83" fmla="*/ 2766349 h 3183037"/>
              <a:gd name="connsiteX84" fmla="*/ 143649 w 1139666"/>
              <a:gd name="connsiteY84" fmla="*/ 2720050 h 3183037"/>
              <a:gd name="connsiteX85" fmla="*/ 120499 w 1139666"/>
              <a:gd name="connsiteY85" fmla="*/ 2650602 h 3183037"/>
              <a:gd name="connsiteX86" fmla="*/ 132074 w 1139666"/>
              <a:gd name="connsiteY86" fmla="*/ 2523281 h 3183037"/>
              <a:gd name="connsiteX87" fmla="*/ 166798 w 1139666"/>
              <a:gd name="connsiteY87" fmla="*/ 2488556 h 3183037"/>
              <a:gd name="connsiteX88" fmla="*/ 224671 w 1139666"/>
              <a:gd name="connsiteY88" fmla="*/ 2453832 h 3183037"/>
              <a:gd name="connsiteX89" fmla="*/ 259395 w 1139666"/>
              <a:gd name="connsiteY89" fmla="*/ 2442258 h 3183037"/>
              <a:gd name="connsiteX90" fmla="*/ 317269 w 1139666"/>
              <a:gd name="connsiteY90" fmla="*/ 2419108 h 3183037"/>
              <a:gd name="connsiteX91" fmla="*/ 930727 w 1139666"/>
              <a:gd name="connsiteY91" fmla="*/ 2419108 h 3183037"/>
              <a:gd name="connsiteX92" fmla="*/ 965451 w 1139666"/>
              <a:gd name="connsiteY92" fmla="*/ 2338086 h 3183037"/>
              <a:gd name="connsiteX93" fmla="*/ 977026 w 1139666"/>
              <a:gd name="connsiteY93" fmla="*/ 2268637 h 3183037"/>
              <a:gd name="connsiteX94" fmla="*/ 1011750 w 1139666"/>
              <a:gd name="connsiteY94" fmla="*/ 2141316 h 3183037"/>
              <a:gd name="connsiteX95" fmla="*/ 977026 w 1139666"/>
              <a:gd name="connsiteY95" fmla="*/ 1967696 h 3183037"/>
              <a:gd name="connsiteX96" fmla="*/ 953876 w 1139666"/>
              <a:gd name="connsiteY96" fmla="*/ 1944546 h 3183037"/>
              <a:gd name="connsiteX97" fmla="*/ 907578 w 1139666"/>
              <a:gd name="connsiteY97" fmla="*/ 1932972 h 3183037"/>
              <a:gd name="connsiteX98" fmla="*/ 676084 w 1139666"/>
              <a:gd name="connsiteY98" fmla="*/ 1967696 h 3183037"/>
              <a:gd name="connsiteX99" fmla="*/ 618211 w 1139666"/>
              <a:gd name="connsiteY99" fmla="*/ 1990845 h 3183037"/>
              <a:gd name="connsiteX100" fmla="*/ 537188 w 1139666"/>
              <a:gd name="connsiteY100" fmla="*/ 2013994 h 3183037"/>
              <a:gd name="connsiteX101" fmla="*/ 502464 w 1139666"/>
              <a:gd name="connsiteY101" fmla="*/ 2025569 h 3183037"/>
              <a:gd name="connsiteX102" fmla="*/ 409866 w 1139666"/>
              <a:gd name="connsiteY102" fmla="*/ 2060293 h 3183037"/>
              <a:gd name="connsiteX103" fmla="*/ 294119 w 1139666"/>
              <a:gd name="connsiteY103" fmla="*/ 2083443 h 3183037"/>
              <a:gd name="connsiteX104" fmla="*/ 305694 w 1139666"/>
              <a:gd name="connsiteY104" fmla="*/ 1967696 h 3183037"/>
              <a:gd name="connsiteX105" fmla="*/ 444590 w 1139666"/>
              <a:gd name="connsiteY105" fmla="*/ 1898248 h 3183037"/>
              <a:gd name="connsiteX106" fmla="*/ 571912 w 1139666"/>
              <a:gd name="connsiteY106" fmla="*/ 1851949 h 3183037"/>
              <a:gd name="connsiteX107" fmla="*/ 618211 w 1139666"/>
              <a:gd name="connsiteY107" fmla="*/ 1828800 h 3183037"/>
              <a:gd name="connsiteX108" fmla="*/ 664509 w 1139666"/>
              <a:gd name="connsiteY108" fmla="*/ 1817225 h 3183037"/>
              <a:gd name="connsiteX109" fmla="*/ 687659 w 1139666"/>
              <a:gd name="connsiteY109" fmla="*/ 1794075 h 3183037"/>
              <a:gd name="connsiteX110" fmla="*/ 733957 w 1139666"/>
              <a:gd name="connsiteY110" fmla="*/ 1713053 h 3183037"/>
              <a:gd name="connsiteX111" fmla="*/ 722383 w 1139666"/>
              <a:gd name="connsiteY111" fmla="*/ 1551007 h 3183037"/>
              <a:gd name="connsiteX112" fmla="*/ 629785 w 1139666"/>
              <a:gd name="connsiteY112" fmla="*/ 1469984 h 3183037"/>
              <a:gd name="connsiteX113" fmla="*/ 595061 w 1139666"/>
              <a:gd name="connsiteY113" fmla="*/ 1435260 h 3183037"/>
              <a:gd name="connsiteX114" fmla="*/ 514038 w 1139666"/>
              <a:gd name="connsiteY114" fmla="*/ 1423686 h 3183037"/>
              <a:gd name="connsiteX115" fmla="*/ 236246 w 1139666"/>
              <a:gd name="connsiteY115" fmla="*/ 1400536 h 3183037"/>
              <a:gd name="connsiteX116" fmla="*/ 224671 w 1139666"/>
              <a:gd name="connsiteY116" fmla="*/ 1354237 h 3183037"/>
              <a:gd name="connsiteX117" fmla="*/ 317269 w 1139666"/>
              <a:gd name="connsiteY117" fmla="*/ 1261640 h 3183037"/>
              <a:gd name="connsiteX118" fmla="*/ 386717 w 1139666"/>
              <a:gd name="connsiteY118" fmla="*/ 1215341 h 3183037"/>
              <a:gd name="connsiteX119" fmla="*/ 433016 w 1139666"/>
              <a:gd name="connsiteY119" fmla="*/ 1180617 h 3183037"/>
              <a:gd name="connsiteX120" fmla="*/ 514038 w 1139666"/>
              <a:gd name="connsiteY120" fmla="*/ 1145893 h 3183037"/>
              <a:gd name="connsiteX121" fmla="*/ 583487 w 1139666"/>
              <a:gd name="connsiteY121" fmla="*/ 1088020 h 3183037"/>
              <a:gd name="connsiteX122" fmla="*/ 618211 w 1139666"/>
              <a:gd name="connsiteY122" fmla="*/ 1064870 h 3183037"/>
              <a:gd name="connsiteX123" fmla="*/ 606636 w 1139666"/>
              <a:gd name="connsiteY123" fmla="*/ 949124 h 3183037"/>
              <a:gd name="connsiteX124" fmla="*/ 560337 w 1139666"/>
              <a:gd name="connsiteY124" fmla="*/ 914400 h 3183037"/>
              <a:gd name="connsiteX125" fmla="*/ 525613 w 1139666"/>
              <a:gd name="connsiteY125" fmla="*/ 891250 h 3183037"/>
              <a:gd name="connsiteX126" fmla="*/ 444590 w 1139666"/>
              <a:gd name="connsiteY126" fmla="*/ 844951 h 3183037"/>
              <a:gd name="connsiteX127" fmla="*/ 409866 w 1139666"/>
              <a:gd name="connsiteY127" fmla="*/ 810227 h 3183037"/>
              <a:gd name="connsiteX128" fmla="*/ 294119 w 1139666"/>
              <a:gd name="connsiteY128" fmla="*/ 729205 h 3183037"/>
              <a:gd name="connsiteX129" fmla="*/ 247821 w 1139666"/>
              <a:gd name="connsiteY129" fmla="*/ 694481 h 3183037"/>
              <a:gd name="connsiteX130" fmla="*/ 224671 w 1139666"/>
              <a:gd name="connsiteY130" fmla="*/ 671331 h 3183037"/>
              <a:gd name="connsiteX131" fmla="*/ 189947 w 1139666"/>
              <a:gd name="connsiteY131" fmla="*/ 648182 h 3183037"/>
              <a:gd name="connsiteX132" fmla="*/ 132074 w 1139666"/>
              <a:gd name="connsiteY132" fmla="*/ 601883 h 3183037"/>
              <a:gd name="connsiteX133" fmla="*/ 108925 w 1139666"/>
              <a:gd name="connsiteY133" fmla="*/ 567159 h 3183037"/>
              <a:gd name="connsiteX134" fmla="*/ 189947 w 1139666"/>
              <a:gd name="connsiteY134" fmla="*/ 439837 h 3183037"/>
              <a:gd name="connsiteX135" fmla="*/ 328844 w 1139666"/>
              <a:gd name="connsiteY135" fmla="*/ 393539 h 3183037"/>
              <a:gd name="connsiteX136" fmla="*/ 490889 w 1139666"/>
              <a:gd name="connsiteY136" fmla="*/ 370389 h 3183037"/>
              <a:gd name="connsiteX137" fmla="*/ 525613 w 1139666"/>
              <a:gd name="connsiteY137" fmla="*/ 358815 h 3183037"/>
              <a:gd name="connsiteX138" fmla="*/ 618211 w 1139666"/>
              <a:gd name="connsiteY138" fmla="*/ 335665 h 3183037"/>
              <a:gd name="connsiteX139" fmla="*/ 664509 w 1139666"/>
              <a:gd name="connsiteY139" fmla="*/ 266217 h 3183037"/>
              <a:gd name="connsiteX140" fmla="*/ 652935 w 1139666"/>
              <a:gd name="connsiteY140" fmla="*/ 173620 h 3183037"/>
              <a:gd name="connsiteX141" fmla="*/ 641360 w 1139666"/>
              <a:gd name="connsiteY141" fmla="*/ 138896 h 3183037"/>
              <a:gd name="connsiteX142" fmla="*/ 595061 w 1139666"/>
              <a:gd name="connsiteY142" fmla="*/ 92597 h 3183037"/>
              <a:gd name="connsiteX143" fmla="*/ 560337 w 1139666"/>
              <a:gd name="connsiteY143" fmla="*/ 81022 h 3183037"/>
              <a:gd name="connsiteX144" fmla="*/ 467740 w 1139666"/>
              <a:gd name="connsiteY144" fmla="*/ 23149 h 3183037"/>
              <a:gd name="connsiteX145" fmla="*/ 328844 w 1139666"/>
              <a:gd name="connsiteY145" fmla="*/ 0 h 3183037"/>
              <a:gd name="connsiteX146" fmla="*/ 143649 w 1139666"/>
              <a:gd name="connsiteY146" fmla="*/ 11574 h 3183037"/>
              <a:gd name="connsiteX147" fmla="*/ 120499 w 1139666"/>
              <a:gd name="connsiteY147" fmla="*/ 34724 h 3183037"/>
              <a:gd name="connsiteX148" fmla="*/ 85775 w 1139666"/>
              <a:gd name="connsiteY148" fmla="*/ 57873 h 3183037"/>
              <a:gd name="connsiteX149" fmla="*/ 62626 w 1139666"/>
              <a:gd name="connsiteY149" fmla="*/ 104172 h 3183037"/>
              <a:gd name="connsiteX150" fmla="*/ 108925 w 1139666"/>
              <a:gd name="connsiteY150" fmla="*/ 300941 h 3183037"/>
              <a:gd name="connsiteX151" fmla="*/ 155223 w 1139666"/>
              <a:gd name="connsiteY151" fmla="*/ 335665 h 3183037"/>
              <a:gd name="connsiteX152" fmla="*/ 189947 w 1139666"/>
              <a:gd name="connsiteY152" fmla="*/ 381964 h 3183037"/>
              <a:gd name="connsiteX153" fmla="*/ 259395 w 1139666"/>
              <a:gd name="connsiteY153" fmla="*/ 428263 h 3183037"/>
              <a:gd name="connsiteX154" fmla="*/ 502464 w 1139666"/>
              <a:gd name="connsiteY154" fmla="*/ 567159 h 3183037"/>
              <a:gd name="connsiteX155" fmla="*/ 629785 w 1139666"/>
              <a:gd name="connsiteY155" fmla="*/ 601883 h 3183037"/>
              <a:gd name="connsiteX156" fmla="*/ 699233 w 1139666"/>
              <a:gd name="connsiteY156" fmla="*/ 636607 h 3183037"/>
              <a:gd name="connsiteX157" fmla="*/ 849704 w 1139666"/>
              <a:gd name="connsiteY157" fmla="*/ 671331 h 3183037"/>
              <a:gd name="connsiteX158" fmla="*/ 965451 w 1139666"/>
              <a:gd name="connsiteY158" fmla="*/ 740779 h 3183037"/>
              <a:gd name="connsiteX159" fmla="*/ 1023325 w 1139666"/>
              <a:gd name="connsiteY159" fmla="*/ 810227 h 3183037"/>
              <a:gd name="connsiteX160" fmla="*/ 1034899 w 1139666"/>
              <a:gd name="connsiteY160" fmla="*/ 856526 h 3183037"/>
              <a:gd name="connsiteX161" fmla="*/ 1034899 w 1139666"/>
              <a:gd name="connsiteY161" fmla="*/ 972273 h 3183037"/>
              <a:gd name="connsiteX162" fmla="*/ 1000175 w 1139666"/>
              <a:gd name="connsiteY162" fmla="*/ 995422 h 3183037"/>
              <a:gd name="connsiteX163" fmla="*/ 849704 w 1139666"/>
              <a:gd name="connsiteY163" fmla="*/ 1030146 h 3183037"/>
              <a:gd name="connsiteX164" fmla="*/ 363568 w 1139666"/>
              <a:gd name="connsiteY164" fmla="*/ 1053296 h 3183037"/>
              <a:gd name="connsiteX165" fmla="*/ 270970 w 1139666"/>
              <a:gd name="connsiteY165" fmla="*/ 1064870 h 3183037"/>
              <a:gd name="connsiteX166" fmla="*/ 247821 w 1139666"/>
              <a:gd name="connsiteY166" fmla="*/ 1088020 h 3183037"/>
              <a:gd name="connsiteX167" fmla="*/ 189947 w 1139666"/>
              <a:gd name="connsiteY167" fmla="*/ 1111169 h 3183037"/>
              <a:gd name="connsiteX168" fmla="*/ 155223 w 1139666"/>
              <a:gd name="connsiteY168" fmla="*/ 1145893 h 3183037"/>
              <a:gd name="connsiteX169" fmla="*/ 120499 w 1139666"/>
              <a:gd name="connsiteY169" fmla="*/ 1169043 h 3183037"/>
              <a:gd name="connsiteX170" fmla="*/ 132074 w 1139666"/>
              <a:gd name="connsiteY170" fmla="*/ 1388962 h 3183037"/>
              <a:gd name="connsiteX171" fmla="*/ 155223 w 1139666"/>
              <a:gd name="connsiteY171" fmla="*/ 1423686 h 3183037"/>
              <a:gd name="connsiteX172" fmla="*/ 236246 w 1139666"/>
              <a:gd name="connsiteY172" fmla="*/ 1504708 h 3183037"/>
              <a:gd name="connsiteX173" fmla="*/ 363568 w 1139666"/>
              <a:gd name="connsiteY173" fmla="*/ 1562582 h 3183037"/>
              <a:gd name="connsiteX174" fmla="*/ 444590 w 1139666"/>
              <a:gd name="connsiteY174" fmla="*/ 1585731 h 3183037"/>
              <a:gd name="connsiteX175" fmla="*/ 571912 w 1139666"/>
              <a:gd name="connsiteY175" fmla="*/ 1597306 h 3183037"/>
              <a:gd name="connsiteX176" fmla="*/ 629785 w 1139666"/>
              <a:gd name="connsiteY176" fmla="*/ 1608881 h 3183037"/>
              <a:gd name="connsiteX177" fmla="*/ 826555 w 1139666"/>
              <a:gd name="connsiteY177" fmla="*/ 1620455 h 3183037"/>
              <a:gd name="connsiteX178" fmla="*/ 896003 w 1139666"/>
              <a:gd name="connsiteY178" fmla="*/ 1643605 h 3183037"/>
              <a:gd name="connsiteX179" fmla="*/ 953876 w 1139666"/>
              <a:gd name="connsiteY179" fmla="*/ 1759351 h 3183037"/>
              <a:gd name="connsiteX180" fmla="*/ 1011750 w 1139666"/>
              <a:gd name="connsiteY180" fmla="*/ 1886673 h 3183037"/>
              <a:gd name="connsiteX181" fmla="*/ 1011750 w 1139666"/>
              <a:gd name="connsiteY181" fmla="*/ 2141316 h 3183037"/>
              <a:gd name="connsiteX182" fmla="*/ 988600 w 1139666"/>
              <a:gd name="connsiteY182" fmla="*/ 2233913 h 3183037"/>
              <a:gd name="connsiteX183" fmla="*/ 953876 w 1139666"/>
              <a:gd name="connsiteY183" fmla="*/ 2268637 h 3183037"/>
              <a:gd name="connsiteX184" fmla="*/ 930727 w 1139666"/>
              <a:gd name="connsiteY184" fmla="*/ 2303362 h 3183037"/>
              <a:gd name="connsiteX185" fmla="*/ 896003 w 1139666"/>
              <a:gd name="connsiteY185" fmla="*/ 2326511 h 3183037"/>
              <a:gd name="connsiteX186" fmla="*/ 838130 w 1139666"/>
              <a:gd name="connsiteY186" fmla="*/ 2372810 h 3183037"/>
              <a:gd name="connsiteX187" fmla="*/ 676084 w 1139666"/>
              <a:gd name="connsiteY187" fmla="*/ 2442258 h 3183037"/>
              <a:gd name="connsiteX188" fmla="*/ 433016 w 1139666"/>
              <a:gd name="connsiteY188" fmla="*/ 2407534 h 3183037"/>
              <a:gd name="connsiteX189" fmla="*/ 270970 w 1139666"/>
              <a:gd name="connsiteY189" fmla="*/ 2326511 h 3183037"/>
              <a:gd name="connsiteX190" fmla="*/ 155223 w 1139666"/>
              <a:gd name="connsiteY190" fmla="*/ 2291787 h 3183037"/>
              <a:gd name="connsiteX191" fmla="*/ 108925 w 1139666"/>
              <a:gd name="connsiteY191" fmla="*/ 2326511 h 3183037"/>
              <a:gd name="connsiteX192" fmla="*/ 51051 w 1139666"/>
              <a:gd name="connsiteY192" fmla="*/ 2419108 h 3183037"/>
              <a:gd name="connsiteX193" fmla="*/ 39476 w 1139666"/>
              <a:gd name="connsiteY193" fmla="*/ 2465407 h 3183037"/>
              <a:gd name="connsiteX194" fmla="*/ 27902 w 1139666"/>
              <a:gd name="connsiteY194" fmla="*/ 2500131 h 3183037"/>
              <a:gd name="connsiteX195" fmla="*/ 39476 w 1139666"/>
              <a:gd name="connsiteY195" fmla="*/ 2720050 h 3183037"/>
              <a:gd name="connsiteX196" fmla="*/ 74200 w 1139666"/>
              <a:gd name="connsiteY196" fmla="*/ 2789498 h 3183037"/>
              <a:gd name="connsiteX197" fmla="*/ 189947 w 1139666"/>
              <a:gd name="connsiteY197" fmla="*/ 2916820 h 3183037"/>
              <a:gd name="connsiteX198" fmla="*/ 409866 w 1139666"/>
              <a:gd name="connsiteY198" fmla="*/ 3067291 h 3183037"/>
              <a:gd name="connsiteX199" fmla="*/ 606636 w 1139666"/>
              <a:gd name="connsiteY199" fmla="*/ 3125164 h 3183037"/>
              <a:gd name="connsiteX200" fmla="*/ 687659 w 1139666"/>
              <a:gd name="connsiteY200" fmla="*/ 3148313 h 3183037"/>
              <a:gd name="connsiteX201" fmla="*/ 791831 w 1139666"/>
              <a:gd name="connsiteY201" fmla="*/ 3159888 h 3183037"/>
              <a:gd name="connsiteX202" fmla="*/ 907578 w 1139666"/>
              <a:gd name="connsiteY202" fmla="*/ 3183037 h 3183037"/>
              <a:gd name="connsiteX203" fmla="*/ 965451 w 1139666"/>
              <a:gd name="connsiteY203" fmla="*/ 3171463 h 3183037"/>
              <a:gd name="connsiteX204" fmla="*/ 1104347 w 1139666"/>
              <a:gd name="connsiteY204" fmla="*/ 3044141 h 3183037"/>
              <a:gd name="connsiteX205" fmla="*/ 1115922 w 1139666"/>
              <a:gd name="connsiteY205" fmla="*/ 3009417 h 3183037"/>
              <a:gd name="connsiteX206" fmla="*/ 1081198 w 1139666"/>
              <a:gd name="connsiteY206" fmla="*/ 2789498 h 3183037"/>
              <a:gd name="connsiteX207" fmla="*/ 1023325 w 1139666"/>
              <a:gd name="connsiteY207" fmla="*/ 2720050 h 3183037"/>
              <a:gd name="connsiteX208" fmla="*/ 988600 w 1139666"/>
              <a:gd name="connsiteY208" fmla="*/ 2708475 h 3183037"/>
              <a:gd name="connsiteX209" fmla="*/ 930727 w 1139666"/>
              <a:gd name="connsiteY209" fmla="*/ 2662177 h 3183037"/>
              <a:gd name="connsiteX210" fmla="*/ 803406 w 1139666"/>
              <a:gd name="connsiteY210" fmla="*/ 2592729 h 3183037"/>
              <a:gd name="connsiteX211" fmla="*/ 733957 w 1139666"/>
              <a:gd name="connsiteY211" fmla="*/ 2569579 h 3183037"/>
              <a:gd name="connsiteX212" fmla="*/ 618211 w 1139666"/>
              <a:gd name="connsiteY212" fmla="*/ 2511706 h 3183037"/>
              <a:gd name="connsiteX213" fmla="*/ 560337 w 1139666"/>
              <a:gd name="connsiteY213" fmla="*/ 2488556 h 3183037"/>
              <a:gd name="connsiteX214" fmla="*/ 490889 w 1139666"/>
              <a:gd name="connsiteY214" fmla="*/ 2430683 h 3183037"/>
              <a:gd name="connsiteX215" fmla="*/ 409866 w 1139666"/>
              <a:gd name="connsiteY215" fmla="*/ 2326511 h 3183037"/>
              <a:gd name="connsiteX216" fmla="*/ 351993 w 1139666"/>
              <a:gd name="connsiteY216" fmla="*/ 2210764 h 3183037"/>
              <a:gd name="connsiteX217" fmla="*/ 340418 w 1139666"/>
              <a:gd name="connsiteY217" fmla="*/ 2152891 h 3183037"/>
              <a:gd name="connsiteX218" fmla="*/ 351993 w 1139666"/>
              <a:gd name="connsiteY218" fmla="*/ 2083443 h 3183037"/>
              <a:gd name="connsiteX219" fmla="*/ 409866 w 1139666"/>
              <a:gd name="connsiteY219" fmla="*/ 2060293 h 3183037"/>
              <a:gd name="connsiteX220" fmla="*/ 548762 w 1139666"/>
              <a:gd name="connsiteY220" fmla="*/ 2013994 h 3183037"/>
              <a:gd name="connsiteX221" fmla="*/ 618211 w 1139666"/>
              <a:gd name="connsiteY221" fmla="*/ 1990845 h 3183037"/>
              <a:gd name="connsiteX222" fmla="*/ 699233 w 1139666"/>
              <a:gd name="connsiteY222" fmla="*/ 1979270 h 3183037"/>
              <a:gd name="connsiteX223" fmla="*/ 849704 w 1139666"/>
              <a:gd name="connsiteY223" fmla="*/ 1932972 h 3183037"/>
              <a:gd name="connsiteX224" fmla="*/ 907578 w 1139666"/>
              <a:gd name="connsiteY224" fmla="*/ 1875098 h 3183037"/>
              <a:gd name="connsiteX225" fmla="*/ 872854 w 1139666"/>
              <a:gd name="connsiteY225" fmla="*/ 1539432 h 3183037"/>
              <a:gd name="connsiteX226" fmla="*/ 849704 w 1139666"/>
              <a:gd name="connsiteY226" fmla="*/ 1481559 h 3183037"/>
              <a:gd name="connsiteX227" fmla="*/ 803406 w 1139666"/>
              <a:gd name="connsiteY227" fmla="*/ 1446835 h 3183037"/>
              <a:gd name="connsiteX228" fmla="*/ 780256 w 1139666"/>
              <a:gd name="connsiteY228" fmla="*/ 1400536 h 3183037"/>
              <a:gd name="connsiteX229" fmla="*/ 560337 w 1139666"/>
              <a:gd name="connsiteY229" fmla="*/ 1215341 h 3183037"/>
              <a:gd name="connsiteX230" fmla="*/ 467740 w 1139666"/>
              <a:gd name="connsiteY230" fmla="*/ 1169043 h 3183037"/>
              <a:gd name="connsiteX231" fmla="*/ 398292 w 1139666"/>
              <a:gd name="connsiteY231" fmla="*/ 1145893 h 3183037"/>
              <a:gd name="connsiteX232" fmla="*/ 282545 w 1139666"/>
              <a:gd name="connsiteY232" fmla="*/ 1111169 h 3183037"/>
              <a:gd name="connsiteX233" fmla="*/ 189947 w 1139666"/>
              <a:gd name="connsiteY233" fmla="*/ 1122744 h 3183037"/>
              <a:gd name="connsiteX234" fmla="*/ 155223 w 1139666"/>
              <a:gd name="connsiteY234" fmla="*/ 1134319 h 3183037"/>
              <a:gd name="connsiteX235" fmla="*/ 120499 w 1139666"/>
              <a:gd name="connsiteY235" fmla="*/ 1180617 h 3183037"/>
              <a:gd name="connsiteX236" fmla="*/ 143649 w 1139666"/>
              <a:gd name="connsiteY236" fmla="*/ 1365812 h 3183037"/>
              <a:gd name="connsiteX237" fmla="*/ 247821 w 1139666"/>
              <a:gd name="connsiteY237" fmla="*/ 1388962 h 3183037"/>
              <a:gd name="connsiteX238" fmla="*/ 421441 w 1139666"/>
              <a:gd name="connsiteY238" fmla="*/ 1423686 h 3183037"/>
              <a:gd name="connsiteX239" fmla="*/ 814980 w 1139666"/>
              <a:gd name="connsiteY239" fmla="*/ 1412111 h 3183037"/>
              <a:gd name="connsiteX240" fmla="*/ 861279 w 1139666"/>
              <a:gd name="connsiteY240" fmla="*/ 1400536 h 3183037"/>
              <a:gd name="connsiteX241" fmla="*/ 919152 w 1139666"/>
              <a:gd name="connsiteY241" fmla="*/ 1331088 h 3183037"/>
              <a:gd name="connsiteX242" fmla="*/ 965451 w 1139666"/>
              <a:gd name="connsiteY242" fmla="*/ 1215341 h 3183037"/>
              <a:gd name="connsiteX243" fmla="*/ 942302 w 1139666"/>
              <a:gd name="connsiteY243" fmla="*/ 914400 h 3183037"/>
              <a:gd name="connsiteX244" fmla="*/ 930727 w 1139666"/>
              <a:gd name="connsiteY244" fmla="*/ 879675 h 3183037"/>
              <a:gd name="connsiteX245" fmla="*/ 896003 w 1139666"/>
              <a:gd name="connsiteY245" fmla="*/ 844951 h 3183037"/>
              <a:gd name="connsiteX246" fmla="*/ 861279 w 1139666"/>
              <a:gd name="connsiteY246" fmla="*/ 798653 h 3183037"/>
              <a:gd name="connsiteX247" fmla="*/ 838130 w 1139666"/>
              <a:gd name="connsiteY247" fmla="*/ 752354 h 3183037"/>
              <a:gd name="connsiteX248" fmla="*/ 791831 w 1139666"/>
              <a:gd name="connsiteY248" fmla="*/ 706055 h 3183037"/>
              <a:gd name="connsiteX249" fmla="*/ 757107 w 1139666"/>
              <a:gd name="connsiteY249" fmla="*/ 659756 h 3183037"/>
              <a:gd name="connsiteX250" fmla="*/ 618211 w 1139666"/>
              <a:gd name="connsiteY250" fmla="*/ 555584 h 3183037"/>
              <a:gd name="connsiteX251" fmla="*/ 595061 w 1139666"/>
              <a:gd name="connsiteY251" fmla="*/ 532435 h 3183037"/>
              <a:gd name="connsiteX252" fmla="*/ 537188 w 1139666"/>
              <a:gd name="connsiteY252" fmla="*/ 497711 h 3183037"/>
              <a:gd name="connsiteX253" fmla="*/ 502464 w 1139666"/>
              <a:gd name="connsiteY253" fmla="*/ 474562 h 3183037"/>
              <a:gd name="connsiteX254" fmla="*/ 433016 w 1139666"/>
              <a:gd name="connsiteY254" fmla="*/ 451412 h 3183037"/>
              <a:gd name="connsiteX255" fmla="*/ 386717 w 1139666"/>
              <a:gd name="connsiteY255" fmla="*/ 428263 h 3183037"/>
              <a:gd name="connsiteX256" fmla="*/ 294119 w 1139666"/>
              <a:gd name="connsiteY256" fmla="*/ 416688 h 3183037"/>
              <a:gd name="connsiteX257" fmla="*/ 16327 w 1139666"/>
              <a:gd name="connsiteY257" fmla="*/ 405113 h 3183037"/>
              <a:gd name="connsiteX258" fmla="*/ 16327 w 1139666"/>
              <a:gd name="connsiteY258" fmla="*/ 231493 h 3183037"/>
              <a:gd name="connsiteX259" fmla="*/ 51051 w 1139666"/>
              <a:gd name="connsiteY259" fmla="*/ 196769 h 3183037"/>
              <a:gd name="connsiteX260" fmla="*/ 120499 w 1139666"/>
              <a:gd name="connsiteY260" fmla="*/ 162045 h 3183037"/>
              <a:gd name="connsiteX261" fmla="*/ 155223 w 1139666"/>
              <a:gd name="connsiteY261" fmla="*/ 138896 h 3183037"/>
              <a:gd name="connsiteX262" fmla="*/ 224671 w 1139666"/>
              <a:gd name="connsiteY262" fmla="*/ 127321 h 3183037"/>
              <a:gd name="connsiteX263" fmla="*/ 270970 w 1139666"/>
              <a:gd name="connsiteY263" fmla="*/ 115746 h 3183037"/>
              <a:gd name="connsiteX264" fmla="*/ 629785 w 1139666"/>
              <a:gd name="connsiteY264" fmla="*/ 162045 h 3183037"/>
              <a:gd name="connsiteX265" fmla="*/ 687659 w 1139666"/>
              <a:gd name="connsiteY265" fmla="*/ 208344 h 3183037"/>
              <a:gd name="connsiteX266" fmla="*/ 699233 w 1139666"/>
              <a:gd name="connsiteY266" fmla="*/ 243068 h 3183037"/>
              <a:gd name="connsiteX267" fmla="*/ 722383 w 1139666"/>
              <a:gd name="connsiteY267" fmla="*/ 277792 h 3183037"/>
              <a:gd name="connsiteX268" fmla="*/ 757107 w 1139666"/>
              <a:gd name="connsiteY268" fmla="*/ 416688 h 3183037"/>
              <a:gd name="connsiteX269" fmla="*/ 745532 w 1139666"/>
              <a:gd name="connsiteY269" fmla="*/ 486136 h 3183037"/>
              <a:gd name="connsiteX270" fmla="*/ 687659 w 1139666"/>
              <a:gd name="connsiteY270" fmla="*/ 544010 h 3183037"/>
              <a:gd name="connsiteX271" fmla="*/ 652935 w 1139666"/>
              <a:gd name="connsiteY271" fmla="*/ 578734 h 3183037"/>
              <a:gd name="connsiteX272" fmla="*/ 514038 w 1139666"/>
              <a:gd name="connsiteY272" fmla="*/ 648182 h 3183037"/>
              <a:gd name="connsiteX273" fmla="*/ 421441 w 1139666"/>
              <a:gd name="connsiteY273" fmla="*/ 694481 h 3183037"/>
              <a:gd name="connsiteX274" fmla="*/ 375142 w 1139666"/>
              <a:gd name="connsiteY274" fmla="*/ 717630 h 3183037"/>
              <a:gd name="connsiteX275" fmla="*/ 294119 w 1139666"/>
              <a:gd name="connsiteY275" fmla="*/ 763929 h 3183037"/>
              <a:gd name="connsiteX276" fmla="*/ 259395 w 1139666"/>
              <a:gd name="connsiteY276" fmla="*/ 787078 h 3183037"/>
              <a:gd name="connsiteX277" fmla="*/ 155223 w 1139666"/>
              <a:gd name="connsiteY277" fmla="*/ 891250 h 3183037"/>
              <a:gd name="connsiteX278" fmla="*/ 143649 w 1139666"/>
              <a:gd name="connsiteY278" fmla="*/ 925974 h 3183037"/>
              <a:gd name="connsiteX279" fmla="*/ 108925 w 1139666"/>
              <a:gd name="connsiteY279" fmla="*/ 1006997 h 3183037"/>
              <a:gd name="connsiteX280" fmla="*/ 97350 w 1139666"/>
              <a:gd name="connsiteY280" fmla="*/ 1076445 h 3183037"/>
              <a:gd name="connsiteX281" fmla="*/ 62626 w 1139666"/>
              <a:gd name="connsiteY281" fmla="*/ 1192192 h 3183037"/>
              <a:gd name="connsiteX282" fmla="*/ 85775 w 1139666"/>
              <a:gd name="connsiteY282" fmla="*/ 1551007 h 3183037"/>
              <a:gd name="connsiteX283" fmla="*/ 108925 w 1139666"/>
              <a:gd name="connsiteY283" fmla="*/ 1585731 h 3183037"/>
              <a:gd name="connsiteX284" fmla="*/ 166798 w 1139666"/>
              <a:gd name="connsiteY284" fmla="*/ 1689903 h 3183037"/>
              <a:gd name="connsiteX285" fmla="*/ 213097 w 1139666"/>
              <a:gd name="connsiteY285" fmla="*/ 1747777 h 3183037"/>
              <a:gd name="connsiteX286" fmla="*/ 247821 w 1139666"/>
              <a:gd name="connsiteY286" fmla="*/ 1759351 h 3183037"/>
              <a:gd name="connsiteX287" fmla="*/ 340418 w 1139666"/>
              <a:gd name="connsiteY287" fmla="*/ 1828800 h 3183037"/>
              <a:gd name="connsiteX288" fmla="*/ 421441 w 1139666"/>
              <a:gd name="connsiteY288" fmla="*/ 1851949 h 3183037"/>
              <a:gd name="connsiteX289" fmla="*/ 467740 w 1139666"/>
              <a:gd name="connsiteY289" fmla="*/ 1875098 h 3183037"/>
              <a:gd name="connsiteX290" fmla="*/ 571912 w 1139666"/>
              <a:gd name="connsiteY290" fmla="*/ 1967696 h 3183037"/>
              <a:gd name="connsiteX291" fmla="*/ 606636 w 1139666"/>
              <a:gd name="connsiteY291" fmla="*/ 2013994 h 3183037"/>
              <a:gd name="connsiteX292" fmla="*/ 618211 w 1139666"/>
              <a:gd name="connsiteY292" fmla="*/ 2071868 h 3183037"/>
              <a:gd name="connsiteX293" fmla="*/ 618211 w 1139666"/>
              <a:gd name="connsiteY293" fmla="*/ 2199189 h 3183037"/>
              <a:gd name="connsiteX294" fmla="*/ 479314 w 1139666"/>
              <a:gd name="connsiteY294" fmla="*/ 2314936 h 3183037"/>
              <a:gd name="connsiteX295" fmla="*/ 386717 w 1139666"/>
              <a:gd name="connsiteY295" fmla="*/ 2338086 h 3183037"/>
              <a:gd name="connsiteX296" fmla="*/ 282545 w 1139666"/>
              <a:gd name="connsiteY296" fmla="*/ 2361235 h 3183037"/>
              <a:gd name="connsiteX297" fmla="*/ 108925 w 1139666"/>
              <a:gd name="connsiteY297" fmla="*/ 2326511 h 3183037"/>
              <a:gd name="connsiteX298" fmla="*/ 85775 w 1139666"/>
              <a:gd name="connsiteY298" fmla="*/ 2303362 h 3183037"/>
              <a:gd name="connsiteX299" fmla="*/ 51051 w 1139666"/>
              <a:gd name="connsiteY299" fmla="*/ 2210764 h 3183037"/>
              <a:gd name="connsiteX300" fmla="*/ 27902 w 1139666"/>
              <a:gd name="connsiteY300" fmla="*/ 2164465 h 3183037"/>
              <a:gd name="connsiteX301" fmla="*/ 51051 w 1139666"/>
              <a:gd name="connsiteY301" fmla="*/ 2060293 h 3183037"/>
              <a:gd name="connsiteX302" fmla="*/ 132074 w 1139666"/>
              <a:gd name="connsiteY302" fmla="*/ 2002420 h 3183037"/>
              <a:gd name="connsiteX303" fmla="*/ 294119 w 1139666"/>
              <a:gd name="connsiteY303" fmla="*/ 1956121 h 3183037"/>
              <a:gd name="connsiteX304" fmla="*/ 386717 w 1139666"/>
              <a:gd name="connsiteY304" fmla="*/ 1944546 h 3183037"/>
              <a:gd name="connsiteX305" fmla="*/ 629785 w 1139666"/>
              <a:gd name="connsiteY305" fmla="*/ 1967696 h 3183037"/>
              <a:gd name="connsiteX306" fmla="*/ 687659 w 1139666"/>
              <a:gd name="connsiteY306" fmla="*/ 1990845 h 3183037"/>
              <a:gd name="connsiteX307" fmla="*/ 733957 w 1139666"/>
              <a:gd name="connsiteY307" fmla="*/ 2002420 h 3183037"/>
              <a:gd name="connsiteX308" fmla="*/ 780256 w 1139666"/>
              <a:gd name="connsiteY308" fmla="*/ 2037144 h 3183037"/>
              <a:gd name="connsiteX309" fmla="*/ 814980 w 1139666"/>
              <a:gd name="connsiteY309" fmla="*/ 2071868 h 3183037"/>
              <a:gd name="connsiteX310" fmla="*/ 861279 w 1139666"/>
              <a:gd name="connsiteY310" fmla="*/ 2095017 h 3183037"/>
              <a:gd name="connsiteX311" fmla="*/ 896003 w 1139666"/>
              <a:gd name="connsiteY311" fmla="*/ 2129741 h 3183037"/>
              <a:gd name="connsiteX312" fmla="*/ 930727 w 1139666"/>
              <a:gd name="connsiteY312" fmla="*/ 2152891 h 3183037"/>
              <a:gd name="connsiteX313" fmla="*/ 1011750 w 1139666"/>
              <a:gd name="connsiteY313" fmla="*/ 2233913 h 3183037"/>
              <a:gd name="connsiteX314" fmla="*/ 1034899 w 1139666"/>
              <a:gd name="connsiteY314" fmla="*/ 2257063 h 3183037"/>
              <a:gd name="connsiteX315" fmla="*/ 1069623 w 1139666"/>
              <a:gd name="connsiteY315" fmla="*/ 2303362 h 3183037"/>
              <a:gd name="connsiteX316" fmla="*/ 1115922 w 1139666"/>
              <a:gd name="connsiteY316" fmla="*/ 2395959 h 3183037"/>
              <a:gd name="connsiteX317" fmla="*/ 1127497 w 1139666"/>
              <a:gd name="connsiteY317" fmla="*/ 2546430 h 3183037"/>
              <a:gd name="connsiteX318" fmla="*/ 1092773 w 1139666"/>
              <a:gd name="connsiteY318" fmla="*/ 2558005 h 3183037"/>
              <a:gd name="connsiteX319" fmla="*/ 1058049 w 1139666"/>
              <a:gd name="connsiteY319" fmla="*/ 2581154 h 3183037"/>
              <a:gd name="connsiteX320" fmla="*/ 988600 w 1139666"/>
              <a:gd name="connsiteY320" fmla="*/ 2592729 h 318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1139666" h="3183037">
                <a:moveTo>
                  <a:pt x="444590" y="104172"/>
                </a:moveTo>
                <a:cubicBezTo>
                  <a:pt x="417583" y="108030"/>
                  <a:pt x="390409" y="110866"/>
                  <a:pt x="363568" y="115746"/>
                </a:cubicBezTo>
                <a:cubicBezTo>
                  <a:pt x="347917" y="118592"/>
                  <a:pt x="332798" y="123870"/>
                  <a:pt x="317269" y="127321"/>
                </a:cubicBezTo>
                <a:cubicBezTo>
                  <a:pt x="298064" y="131589"/>
                  <a:pt x="278686" y="135038"/>
                  <a:pt x="259395" y="138896"/>
                </a:cubicBezTo>
                <a:cubicBezTo>
                  <a:pt x="227717" y="160015"/>
                  <a:pt x="217767" y="160217"/>
                  <a:pt x="201522" y="196769"/>
                </a:cubicBezTo>
                <a:cubicBezTo>
                  <a:pt x="191612" y="219067"/>
                  <a:pt x="178373" y="266217"/>
                  <a:pt x="178373" y="266217"/>
                </a:cubicBezTo>
                <a:cubicBezTo>
                  <a:pt x="182231" y="293225"/>
                  <a:pt x="181320" y="321358"/>
                  <a:pt x="189947" y="347240"/>
                </a:cubicBezTo>
                <a:cubicBezTo>
                  <a:pt x="194785" y="361755"/>
                  <a:pt x="239900" y="387881"/>
                  <a:pt x="247821" y="393539"/>
                </a:cubicBezTo>
                <a:cubicBezTo>
                  <a:pt x="263519" y="404752"/>
                  <a:pt x="276865" y="419636"/>
                  <a:pt x="294119" y="428263"/>
                </a:cubicBezTo>
                <a:cubicBezTo>
                  <a:pt x="315945" y="439176"/>
                  <a:pt x="340418" y="443696"/>
                  <a:pt x="363568" y="451412"/>
                </a:cubicBezTo>
                <a:cubicBezTo>
                  <a:pt x="413391" y="468019"/>
                  <a:pt x="386446" y="460025"/>
                  <a:pt x="444590" y="474562"/>
                </a:cubicBezTo>
                <a:cubicBezTo>
                  <a:pt x="477488" y="507459"/>
                  <a:pt x="465891" y="498044"/>
                  <a:pt x="514038" y="532435"/>
                </a:cubicBezTo>
                <a:cubicBezTo>
                  <a:pt x="542114" y="552489"/>
                  <a:pt x="551264" y="552924"/>
                  <a:pt x="571912" y="578734"/>
                </a:cubicBezTo>
                <a:cubicBezTo>
                  <a:pt x="580602" y="589597"/>
                  <a:pt x="589411" y="600746"/>
                  <a:pt x="595061" y="613458"/>
                </a:cubicBezTo>
                <a:cubicBezTo>
                  <a:pt x="604971" y="635756"/>
                  <a:pt x="618211" y="682906"/>
                  <a:pt x="618211" y="682906"/>
                </a:cubicBezTo>
                <a:cubicBezTo>
                  <a:pt x="614353" y="698339"/>
                  <a:pt x="615882" y="716260"/>
                  <a:pt x="606636" y="729205"/>
                </a:cubicBezTo>
                <a:cubicBezTo>
                  <a:pt x="588469" y="754638"/>
                  <a:pt x="540083" y="772872"/>
                  <a:pt x="514038" y="787078"/>
                </a:cubicBezTo>
                <a:cubicBezTo>
                  <a:pt x="410865" y="843354"/>
                  <a:pt x="467458" y="824767"/>
                  <a:pt x="386717" y="844951"/>
                </a:cubicBezTo>
                <a:cubicBezTo>
                  <a:pt x="379001" y="852668"/>
                  <a:pt x="372926" y="862486"/>
                  <a:pt x="363568" y="868101"/>
                </a:cubicBezTo>
                <a:cubicBezTo>
                  <a:pt x="353106" y="874378"/>
                  <a:pt x="339757" y="874219"/>
                  <a:pt x="328844" y="879675"/>
                </a:cubicBezTo>
                <a:cubicBezTo>
                  <a:pt x="316401" y="885896"/>
                  <a:pt x="305694" y="895108"/>
                  <a:pt x="294119" y="902825"/>
                </a:cubicBezTo>
                <a:cubicBezTo>
                  <a:pt x="282955" y="917710"/>
                  <a:pt x="237690" y="972312"/>
                  <a:pt x="236246" y="995422"/>
                </a:cubicBezTo>
                <a:cubicBezTo>
                  <a:pt x="233348" y="1041791"/>
                  <a:pt x="235058" y="1089647"/>
                  <a:pt x="247821" y="1134319"/>
                </a:cubicBezTo>
                <a:cubicBezTo>
                  <a:pt x="251643" y="1147695"/>
                  <a:pt x="270103" y="1151247"/>
                  <a:pt x="282545" y="1157468"/>
                </a:cubicBezTo>
                <a:cubicBezTo>
                  <a:pt x="301129" y="1166760"/>
                  <a:pt x="321432" y="1172179"/>
                  <a:pt x="340418" y="1180617"/>
                </a:cubicBezTo>
                <a:cubicBezTo>
                  <a:pt x="356186" y="1187625"/>
                  <a:pt x="370857" y="1196970"/>
                  <a:pt x="386717" y="1203767"/>
                </a:cubicBezTo>
                <a:cubicBezTo>
                  <a:pt x="417855" y="1217112"/>
                  <a:pt x="445354" y="1220124"/>
                  <a:pt x="479314" y="1226916"/>
                </a:cubicBezTo>
                <a:cubicBezTo>
                  <a:pt x="494747" y="1234632"/>
                  <a:pt x="509846" y="1243057"/>
                  <a:pt x="525613" y="1250065"/>
                </a:cubicBezTo>
                <a:cubicBezTo>
                  <a:pt x="581419" y="1274868"/>
                  <a:pt x="579924" y="1267872"/>
                  <a:pt x="629785" y="1296364"/>
                </a:cubicBezTo>
                <a:cubicBezTo>
                  <a:pt x="692132" y="1331990"/>
                  <a:pt x="640126" y="1304637"/>
                  <a:pt x="687659" y="1342663"/>
                </a:cubicBezTo>
                <a:cubicBezTo>
                  <a:pt x="698522" y="1351353"/>
                  <a:pt x="711063" y="1357726"/>
                  <a:pt x="722383" y="1365812"/>
                </a:cubicBezTo>
                <a:cubicBezTo>
                  <a:pt x="738081" y="1377025"/>
                  <a:pt x="752877" y="1389473"/>
                  <a:pt x="768681" y="1400536"/>
                </a:cubicBezTo>
                <a:cubicBezTo>
                  <a:pt x="791474" y="1416491"/>
                  <a:pt x="838130" y="1446835"/>
                  <a:pt x="838130" y="1446835"/>
                </a:cubicBezTo>
                <a:cubicBezTo>
                  <a:pt x="841988" y="1462268"/>
                  <a:pt x="851144" y="1477291"/>
                  <a:pt x="849704" y="1493134"/>
                </a:cubicBezTo>
                <a:cubicBezTo>
                  <a:pt x="847161" y="1521107"/>
                  <a:pt x="840196" y="1549603"/>
                  <a:pt x="826555" y="1574156"/>
                </a:cubicBezTo>
                <a:cubicBezTo>
                  <a:pt x="819799" y="1586317"/>
                  <a:pt x="803909" y="1590404"/>
                  <a:pt x="791831" y="1597306"/>
                </a:cubicBezTo>
                <a:cubicBezTo>
                  <a:pt x="740226" y="1626795"/>
                  <a:pt x="748439" y="1619874"/>
                  <a:pt x="687659" y="1632030"/>
                </a:cubicBezTo>
                <a:cubicBezTo>
                  <a:pt x="676084" y="1639746"/>
                  <a:pt x="665377" y="1648958"/>
                  <a:pt x="652935" y="1655179"/>
                </a:cubicBezTo>
                <a:cubicBezTo>
                  <a:pt x="642022" y="1660635"/>
                  <a:pt x="629635" y="1662470"/>
                  <a:pt x="618211" y="1666754"/>
                </a:cubicBezTo>
                <a:cubicBezTo>
                  <a:pt x="598757" y="1674049"/>
                  <a:pt x="580048" y="1683333"/>
                  <a:pt x="560337" y="1689903"/>
                </a:cubicBezTo>
                <a:cubicBezTo>
                  <a:pt x="507521" y="1707508"/>
                  <a:pt x="469779" y="1699439"/>
                  <a:pt x="421441" y="1747777"/>
                </a:cubicBezTo>
                <a:lnTo>
                  <a:pt x="386717" y="1782501"/>
                </a:lnTo>
                <a:cubicBezTo>
                  <a:pt x="382859" y="1794076"/>
                  <a:pt x="375142" y="1805024"/>
                  <a:pt x="375142" y="1817225"/>
                </a:cubicBezTo>
                <a:cubicBezTo>
                  <a:pt x="375142" y="1848331"/>
                  <a:pt x="377779" y="1880028"/>
                  <a:pt x="386717" y="1909822"/>
                </a:cubicBezTo>
                <a:cubicBezTo>
                  <a:pt x="389853" y="1920275"/>
                  <a:pt x="403049" y="1924451"/>
                  <a:pt x="409866" y="1932972"/>
                </a:cubicBezTo>
                <a:cubicBezTo>
                  <a:pt x="418556" y="1943835"/>
                  <a:pt x="423179" y="1957859"/>
                  <a:pt x="433016" y="1967696"/>
                </a:cubicBezTo>
                <a:cubicBezTo>
                  <a:pt x="466187" y="2000866"/>
                  <a:pt x="464809" y="1983592"/>
                  <a:pt x="502464" y="2002420"/>
                </a:cubicBezTo>
                <a:cubicBezTo>
                  <a:pt x="522586" y="2012481"/>
                  <a:pt x="542030" y="2024068"/>
                  <a:pt x="560337" y="2037144"/>
                </a:cubicBezTo>
                <a:cubicBezTo>
                  <a:pt x="651409" y="2102196"/>
                  <a:pt x="643085" y="2096743"/>
                  <a:pt x="699233" y="2152891"/>
                </a:cubicBezTo>
                <a:cubicBezTo>
                  <a:pt x="703091" y="2164466"/>
                  <a:pt x="704040" y="2177463"/>
                  <a:pt x="710808" y="2187615"/>
                </a:cubicBezTo>
                <a:cubicBezTo>
                  <a:pt x="762006" y="2264411"/>
                  <a:pt x="730812" y="2181324"/>
                  <a:pt x="768681" y="2257063"/>
                </a:cubicBezTo>
                <a:cubicBezTo>
                  <a:pt x="776984" y="2273669"/>
                  <a:pt x="788122" y="2323250"/>
                  <a:pt x="791831" y="2338086"/>
                </a:cubicBezTo>
                <a:cubicBezTo>
                  <a:pt x="784114" y="2380526"/>
                  <a:pt x="777719" y="2423228"/>
                  <a:pt x="768681" y="2465407"/>
                </a:cubicBezTo>
                <a:cubicBezTo>
                  <a:pt x="766125" y="2477337"/>
                  <a:pt x="763160" y="2489538"/>
                  <a:pt x="757107" y="2500131"/>
                </a:cubicBezTo>
                <a:cubicBezTo>
                  <a:pt x="747536" y="2516881"/>
                  <a:pt x="734938" y="2531783"/>
                  <a:pt x="722383" y="2546430"/>
                </a:cubicBezTo>
                <a:cubicBezTo>
                  <a:pt x="695485" y="2577811"/>
                  <a:pt x="660648" y="2608805"/>
                  <a:pt x="618211" y="2615878"/>
                </a:cubicBezTo>
                <a:cubicBezTo>
                  <a:pt x="583748" y="2621622"/>
                  <a:pt x="548625" y="2622512"/>
                  <a:pt x="514038" y="2627453"/>
                </a:cubicBezTo>
                <a:cubicBezTo>
                  <a:pt x="494563" y="2630235"/>
                  <a:pt x="475775" y="2637458"/>
                  <a:pt x="456165" y="2639027"/>
                </a:cubicBezTo>
                <a:cubicBezTo>
                  <a:pt x="379150" y="2645188"/>
                  <a:pt x="301836" y="2646744"/>
                  <a:pt x="224671" y="2650602"/>
                </a:cubicBezTo>
                <a:cubicBezTo>
                  <a:pt x="213096" y="2654460"/>
                  <a:pt x="199474" y="2654555"/>
                  <a:pt x="189947" y="2662177"/>
                </a:cubicBezTo>
                <a:cubicBezTo>
                  <a:pt x="169550" y="2678495"/>
                  <a:pt x="162848" y="2708751"/>
                  <a:pt x="155223" y="2731625"/>
                </a:cubicBezTo>
                <a:cubicBezTo>
                  <a:pt x="161912" y="2811895"/>
                  <a:pt x="152500" y="2862862"/>
                  <a:pt x="189947" y="2928394"/>
                </a:cubicBezTo>
                <a:cubicBezTo>
                  <a:pt x="207035" y="2958298"/>
                  <a:pt x="232211" y="2955276"/>
                  <a:pt x="259395" y="2974693"/>
                </a:cubicBezTo>
                <a:cubicBezTo>
                  <a:pt x="272715" y="2984207"/>
                  <a:pt x="280309" y="3000629"/>
                  <a:pt x="294119" y="3009417"/>
                </a:cubicBezTo>
                <a:cubicBezTo>
                  <a:pt x="465922" y="3118746"/>
                  <a:pt x="323286" y="3021570"/>
                  <a:pt x="433016" y="3067291"/>
                </a:cubicBezTo>
                <a:cubicBezTo>
                  <a:pt x="464870" y="3080564"/>
                  <a:pt x="492875" y="3102676"/>
                  <a:pt x="525613" y="3113589"/>
                </a:cubicBezTo>
                <a:cubicBezTo>
                  <a:pt x="537188" y="3117447"/>
                  <a:pt x="548913" y="3120880"/>
                  <a:pt x="560337" y="3125164"/>
                </a:cubicBezTo>
                <a:cubicBezTo>
                  <a:pt x="579791" y="3132459"/>
                  <a:pt x="597582" y="3145837"/>
                  <a:pt x="618211" y="3148313"/>
                </a:cubicBezTo>
                <a:cubicBezTo>
                  <a:pt x="694921" y="3157518"/>
                  <a:pt x="772614" y="3154749"/>
                  <a:pt x="849704" y="3159888"/>
                </a:cubicBezTo>
                <a:cubicBezTo>
                  <a:pt x="888393" y="3162467"/>
                  <a:pt x="926869" y="3167605"/>
                  <a:pt x="965451" y="3171463"/>
                </a:cubicBezTo>
                <a:cubicBezTo>
                  <a:pt x="988600" y="3167605"/>
                  <a:pt x="1014523" y="3171532"/>
                  <a:pt x="1034899" y="3159888"/>
                </a:cubicBezTo>
                <a:cubicBezTo>
                  <a:pt x="1045492" y="3153835"/>
                  <a:pt x="1046474" y="3137365"/>
                  <a:pt x="1046474" y="3125164"/>
                </a:cubicBezTo>
                <a:cubicBezTo>
                  <a:pt x="1046474" y="3090226"/>
                  <a:pt x="1040211" y="3055523"/>
                  <a:pt x="1034899" y="3020992"/>
                </a:cubicBezTo>
                <a:cubicBezTo>
                  <a:pt x="1032480" y="3005269"/>
                  <a:pt x="1031756" y="2988183"/>
                  <a:pt x="1023325" y="2974693"/>
                </a:cubicBezTo>
                <a:cubicBezTo>
                  <a:pt x="1011758" y="2956185"/>
                  <a:pt x="997732" y="2935295"/>
                  <a:pt x="977026" y="2928394"/>
                </a:cubicBezTo>
                <a:cubicBezTo>
                  <a:pt x="898209" y="2902123"/>
                  <a:pt x="995151" y="2935191"/>
                  <a:pt x="884428" y="2893670"/>
                </a:cubicBezTo>
                <a:cubicBezTo>
                  <a:pt x="873004" y="2889386"/>
                  <a:pt x="861763" y="2883951"/>
                  <a:pt x="849704" y="2882096"/>
                </a:cubicBezTo>
                <a:cubicBezTo>
                  <a:pt x="811380" y="2876200"/>
                  <a:pt x="772432" y="2875331"/>
                  <a:pt x="733957" y="2870521"/>
                </a:cubicBezTo>
                <a:cubicBezTo>
                  <a:pt x="710670" y="2867610"/>
                  <a:pt x="687419" y="2864037"/>
                  <a:pt x="664509" y="2858946"/>
                </a:cubicBezTo>
                <a:cubicBezTo>
                  <a:pt x="652599" y="2856299"/>
                  <a:pt x="641957" y="2848211"/>
                  <a:pt x="629785" y="2847372"/>
                </a:cubicBezTo>
                <a:cubicBezTo>
                  <a:pt x="529635" y="2840465"/>
                  <a:pt x="429158" y="2839655"/>
                  <a:pt x="328844" y="2835797"/>
                </a:cubicBezTo>
                <a:cubicBezTo>
                  <a:pt x="305694" y="2831939"/>
                  <a:pt x="281185" y="2832938"/>
                  <a:pt x="259395" y="2824222"/>
                </a:cubicBezTo>
                <a:cubicBezTo>
                  <a:pt x="241484" y="2817058"/>
                  <a:pt x="228795" y="2800711"/>
                  <a:pt x="213097" y="2789498"/>
                </a:cubicBezTo>
                <a:cubicBezTo>
                  <a:pt x="201777" y="2781412"/>
                  <a:pt x="189948" y="2774065"/>
                  <a:pt x="178373" y="2766349"/>
                </a:cubicBezTo>
                <a:cubicBezTo>
                  <a:pt x="166798" y="2750916"/>
                  <a:pt x="152276" y="2737305"/>
                  <a:pt x="143649" y="2720050"/>
                </a:cubicBezTo>
                <a:cubicBezTo>
                  <a:pt x="132736" y="2698225"/>
                  <a:pt x="120499" y="2650602"/>
                  <a:pt x="120499" y="2650602"/>
                </a:cubicBezTo>
                <a:cubicBezTo>
                  <a:pt x="124357" y="2608162"/>
                  <a:pt x="120367" y="2564257"/>
                  <a:pt x="132074" y="2523281"/>
                </a:cubicBezTo>
                <a:cubicBezTo>
                  <a:pt x="136571" y="2507542"/>
                  <a:pt x="153703" y="2498378"/>
                  <a:pt x="166798" y="2488556"/>
                </a:cubicBezTo>
                <a:cubicBezTo>
                  <a:pt x="184795" y="2475058"/>
                  <a:pt x="204549" y="2463893"/>
                  <a:pt x="224671" y="2453832"/>
                </a:cubicBezTo>
                <a:cubicBezTo>
                  <a:pt x="235584" y="2448376"/>
                  <a:pt x="247971" y="2446542"/>
                  <a:pt x="259395" y="2442258"/>
                </a:cubicBezTo>
                <a:cubicBezTo>
                  <a:pt x="278850" y="2434963"/>
                  <a:pt x="297978" y="2426825"/>
                  <a:pt x="317269" y="2419108"/>
                </a:cubicBezTo>
                <a:cubicBezTo>
                  <a:pt x="326600" y="2419375"/>
                  <a:pt x="827071" y="2445022"/>
                  <a:pt x="930727" y="2419108"/>
                </a:cubicBezTo>
                <a:cubicBezTo>
                  <a:pt x="941128" y="2416508"/>
                  <a:pt x="961292" y="2350563"/>
                  <a:pt x="965451" y="2338086"/>
                </a:cubicBezTo>
                <a:cubicBezTo>
                  <a:pt x="969309" y="2314936"/>
                  <a:pt x="970851" y="2291279"/>
                  <a:pt x="977026" y="2268637"/>
                </a:cubicBezTo>
                <a:cubicBezTo>
                  <a:pt x="1024825" y="2093374"/>
                  <a:pt x="978761" y="2339243"/>
                  <a:pt x="1011750" y="2141316"/>
                </a:cubicBezTo>
                <a:cubicBezTo>
                  <a:pt x="1002820" y="2034155"/>
                  <a:pt x="1024808" y="2027424"/>
                  <a:pt x="977026" y="1967696"/>
                </a:cubicBezTo>
                <a:cubicBezTo>
                  <a:pt x="970209" y="1959174"/>
                  <a:pt x="963637" y="1949426"/>
                  <a:pt x="953876" y="1944546"/>
                </a:cubicBezTo>
                <a:cubicBezTo>
                  <a:pt x="939648" y="1937432"/>
                  <a:pt x="923011" y="1936830"/>
                  <a:pt x="907578" y="1932972"/>
                </a:cubicBezTo>
                <a:cubicBezTo>
                  <a:pt x="830413" y="1944547"/>
                  <a:pt x="752597" y="1952394"/>
                  <a:pt x="676084" y="1967696"/>
                </a:cubicBezTo>
                <a:cubicBezTo>
                  <a:pt x="655710" y="1971771"/>
                  <a:pt x="637922" y="1984275"/>
                  <a:pt x="618211" y="1990845"/>
                </a:cubicBezTo>
                <a:cubicBezTo>
                  <a:pt x="591564" y="1999727"/>
                  <a:pt x="564092" y="2005923"/>
                  <a:pt x="537188" y="2013994"/>
                </a:cubicBezTo>
                <a:cubicBezTo>
                  <a:pt x="525502" y="2017500"/>
                  <a:pt x="513888" y="2021285"/>
                  <a:pt x="502464" y="2025569"/>
                </a:cubicBezTo>
                <a:cubicBezTo>
                  <a:pt x="463306" y="2040254"/>
                  <a:pt x="446659" y="2049781"/>
                  <a:pt x="409866" y="2060293"/>
                </a:cubicBezTo>
                <a:cubicBezTo>
                  <a:pt x="361513" y="2074108"/>
                  <a:pt x="348700" y="2074346"/>
                  <a:pt x="294119" y="2083443"/>
                </a:cubicBezTo>
                <a:cubicBezTo>
                  <a:pt x="230573" y="2067556"/>
                  <a:pt x="186935" y="2072483"/>
                  <a:pt x="305694" y="1967696"/>
                </a:cubicBezTo>
                <a:cubicBezTo>
                  <a:pt x="344508" y="1933448"/>
                  <a:pt x="398291" y="1921397"/>
                  <a:pt x="444590" y="1898248"/>
                </a:cubicBezTo>
                <a:cubicBezTo>
                  <a:pt x="531634" y="1854726"/>
                  <a:pt x="488659" y="1868600"/>
                  <a:pt x="571912" y="1851949"/>
                </a:cubicBezTo>
                <a:cubicBezTo>
                  <a:pt x="587345" y="1844233"/>
                  <a:pt x="602055" y="1834858"/>
                  <a:pt x="618211" y="1828800"/>
                </a:cubicBezTo>
                <a:cubicBezTo>
                  <a:pt x="633106" y="1823214"/>
                  <a:pt x="650281" y="1824339"/>
                  <a:pt x="664509" y="1817225"/>
                </a:cubicBezTo>
                <a:cubicBezTo>
                  <a:pt x="674270" y="1812344"/>
                  <a:pt x="680842" y="1802597"/>
                  <a:pt x="687659" y="1794075"/>
                </a:cubicBezTo>
                <a:cubicBezTo>
                  <a:pt x="709471" y="1766809"/>
                  <a:pt x="718116" y="1744736"/>
                  <a:pt x="733957" y="1713053"/>
                </a:cubicBezTo>
                <a:cubicBezTo>
                  <a:pt x="730099" y="1659038"/>
                  <a:pt x="738690" y="1602646"/>
                  <a:pt x="722383" y="1551007"/>
                </a:cubicBezTo>
                <a:cubicBezTo>
                  <a:pt x="709504" y="1510223"/>
                  <a:pt x="659250" y="1494538"/>
                  <a:pt x="629785" y="1469984"/>
                </a:cubicBezTo>
                <a:cubicBezTo>
                  <a:pt x="617210" y="1459505"/>
                  <a:pt x="610259" y="1441339"/>
                  <a:pt x="595061" y="1435260"/>
                </a:cubicBezTo>
                <a:cubicBezTo>
                  <a:pt x="569730" y="1425128"/>
                  <a:pt x="540949" y="1428171"/>
                  <a:pt x="514038" y="1423686"/>
                </a:cubicBezTo>
                <a:cubicBezTo>
                  <a:pt x="346213" y="1395716"/>
                  <a:pt x="617490" y="1420602"/>
                  <a:pt x="236246" y="1400536"/>
                </a:cubicBezTo>
                <a:cubicBezTo>
                  <a:pt x="232388" y="1385103"/>
                  <a:pt x="222421" y="1369985"/>
                  <a:pt x="224671" y="1354237"/>
                </a:cubicBezTo>
                <a:cubicBezTo>
                  <a:pt x="228961" y="1324204"/>
                  <a:pt x="314195" y="1263946"/>
                  <a:pt x="317269" y="1261640"/>
                </a:cubicBezTo>
                <a:cubicBezTo>
                  <a:pt x="339527" y="1244947"/>
                  <a:pt x="363924" y="1231296"/>
                  <a:pt x="386717" y="1215341"/>
                </a:cubicBezTo>
                <a:cubicBezTo>
                  <a:pt x="402521" y="1204278"/>
                  <a:pt x="416080" y="1189855"/>
                  <a:pt x="433016" y="1180617"/>
                </a:cubicBezTo>
                <a:cubicBezTo>
                  <a:pt x="458811" y="1166547"/>
                  <a:pt x="487757" y="1159034"/>
                  <a:pt x="514038" y="1145893"/>
                </a:cubicBezTo>
                <a:cubicBezTo>
                  <a:pt x="557143" y="1124340"/>
                  <a:pt x="545090" y="1120017"/>
                  <a:pt x="583487" y="1088020"/>
                </a:cubicBezTo>
                <a:cubicBezTo>
                  <a:pt x="594174" y="1079114"/>
                  <a:pt x="606636" y="1072587"/>
                  <a:pt x="618211" y="1064870"/>
                </a:cubicBezTo>
                <a:cubicBezTo>
                  <a:pt x="614353" y="1026288"/>
                  <a:pt x="620555" y="985314"/>
                  <a:pt x="606636" y="949124"/>
                </a:cubicBezTo>
                <a:cubicBezTo>
                  <a:pt x="599711" y="931119"/>
                  <a:pt x="576035" y="925613"/>
                  <a:pt x="560337" y="914400"/>
                </a:cubicBezTo>
                <a:cubicBezTo>
                  <a:pt x="549017" y="906314"/>
                  <a:pt x="537542" y="898407"/>
                  <a:pt x="525613" y="891250"/>
                </a:cubicBezTo>
                <a:cubicBezTo>
                  <a:pt x="498940" y="875246"/>
                  <a:pt x="470073" y="862789"/>
                  <a:pt x="444590" y="844951"/>
                </a:cubicBezTo>
                <a:cubicBezTo>
                  <a:pt x="431180" y="835564"/>
                  <a:pt x="422294" y="820880"/>
                  <a:pt x="409866" y="810227"/>
                </a:cubicBezTo>
                <a:cubicBezTo>
                  <a:pt x="363739" y="770689"/>
                  <a:pt x="347272" y="769070"/>
                  <a:pt x="294119" y="729205"/>
                </a:cubicBezTo>
                <a:cubicBezTo>
                  <a:pt x="278686" y="717630"/>
                  <a:pt x="262641" y="706831"/>
                  <a:pt x="247821" y="694481"/>
                </a:cubicBezTo>
                <a:cubicBezTo>
                  <a:pt x="239437" y="687495"/>
                  <a:pt x="233193" y="678148"/>
                  <a:pt x="224671" y="671331"/>
                </a:cubicBezTo>
                <a:cubicBezTo>
                  <a:pt x="213808" y="662641"/>
                  <a:pt x="200810" y="656872"/>
                  <a:pt x="189947" y="648182"/>
                </a:cubicBezTo>
                <a:cubicBezTo>
                  <a:pt x="107483" y="582210"/>
                  <a:pt x="238950" y="673133"/>
                  <a:pt x="132074" y="601883"/>
                </a:cubicBezTo>
                <a:cubicBezTo>
                  <a:pt x="124358" y="590308"/>
                  <a:pt x="108925" y="581070"/>
                  <a:pt x="108925" y="567159"/>
                </a:cubicBezTo>
                <a:cubicBezTo>
                  <a:pt x="108925" y="473983"/>
                  <a:pt x="125020" y="475908"/>
                  <a:pt x="189947" y="439837"/>
                </a:cubicBezTo>
                <a:cubicBezTo>
                  <a:pt x="248402" y="407362"/>
                  <a:pt x="249564" y="411834"/>
                  <a:pt x="328844" y="393539"/>
                </a:cubicBezTo>
                <a:cubicBezTo>
                  <a:pt x="397290" y="377744"/>
                  <a:pt x="409229" y="379463"/>
                  <a:pt x="490889" y="370389"/>
                </a:cubicBezTo>
                <a:cubicBezTo>
                  <a:pt x="502464" y="366531"/>
                  <a:pt x="513842" y="362025"/>
                  <a:pt x="525613" y="358815"/>
                </a:cubicBezTo>
                <a:cubicBezTo>
                  <a:pt x="556308" y="350444"/>
                  <a:pt x="618211" y="335665"/>
                  <a:pt x="618211" y="335665"/>
                </a:cubicBezTo>
                <a:cubicBezTo>
                  <a:pt x="633644" y="312516"/>
                  <a:pt x="667960" y="293824"/>
                  <a:pt x="664509" y="266217"/>
                </a:cubicBezTo>
                <a:cubicBezTo>
                  <a:pt x="660651" y="235351"/>
                  <a:pt x="658499" y="204224"/>
                  <a:pt x="652935" y="173620"/>
                </a:cubicBezTo>
                <a:cubicBezTo>
                  <a:pt x="650752" y="161616"/>
                  <a:pt x="648452" y="148824"/>
                  <a:pt x="641360" y="138896"/>
                </a:cubicBezTo>
                <a:cubicBezTo>
                  <a:pt x="628674" y="121136"/>
                  <a:pt x="615766" y="99499"/>
                  <a:pt x="595061" y="92597"/>
                </a:cubicBezTo>
                <a:lnTo>
                  <a:pt x="560337" y="81022"/>
                </a:lnTo>
                <a:cubicBezTo>
                  <a:pt x="528657" y="57262"/>
                  <a:pt x="505871" y="35859"/>
                  <a:pt x="467740" y="23149"/>
                </a:cubicBezTo>
                <a:cubicBezTo>
                  <a:pt x="442349" y="14685"/>
                  <a:pt x="347200" y="2622"/>
                  <a:pt x="328844" y="0"/>
                </a:cubicBezTo>
                <a:cubicBezTo>
                  <a:pt x="267112" y="3858"/>
                  <a:pt x="204660" y="1406"/>
                  <a:pt x="143649" y="11574"/>
                </a:cubicBezTo>
                <a:cubicBezTo>
                  <a:pt x="132884" y="13368"/>
                  <a:pt x="129021" y="27907"/>
                  <a:pt x="120499" y="34724"/>
                </a:cubicBezTo>
                <a:cubicBezTo>
                  <a:pt x="109636" y="43414"/>
                  <a:pt x="97350" y="50157"/>
                  <a:pt x="85775" y="57873"/>
                </a:cubicBezTo>
                <a:cubicBezTo>
                  <a:pt x="78059" y="73306"/>
                  <a:pt x="62626" y="86917"/>
                  <a:pt x="62626" y="104172"/>
                </a:cubicBezTo>
                <a:cubicBezTo>
                  <a:pt x="62626" y="150123"/>
                  <a:pt x="61912" y="253928"/>
                  <a:pt x="108925" y="300941"/>
                </a:cubicBezTo>
                <a:cubicBezTo>
                  <a:pt x="122566" y="314582"/>
                  <a:pt x="141582" y="322024"/>
                  <a:pt x="155223" y="335665"/>
                </a:cubicBezTo>
                <a:cubicBezTo>
                  <a:pt x="168864" y="349306"/>
                  <a:pt x="175529" y="369148"/>
                  <a:pt x="189947" y="381964"/>
                </a:cubicBezTo>
                <a:cubicBezTo>
                  <a:pt x="210741" y="400448"/>
                  <a:pt x="236894" y="411899"/>
                  <a:pt x="259395" y="428263"/>
                </a:cubicBezTo>
                <a:cubicBezTo>
                  <a:pt x="351945" y="495573"/>
                  <a:pt x="348860" y="525267"/>
                  <a:pt x="502464" y="567159"/>
                </a:cubicBezTo>
                <a:cubicBezTo>
                  <a:pt x="544904" y="578734"/>
                  <a:pt x="588302" y="587242"/>
                  <a:pt x="629785" y="601883"/>
                </a:cubicBezTo>
                <a:cubicBezTo>
                  <a:pt x="654191" y="610497"/>
                  <a:pt x="674859" y="627902"/>
                  <a:pt x="699233" y="636607"/>
                </a:cubicBezTo>
                <a:cubicBezTo>
                  <a:pt x="734762" y="649296"/>
                  <a:pt x="807722" y="662934"/>
                  <a:pt x="849704" y="671331"/>
                </a:cubicBezTo>
                <a:cubicBezTo>
                  <a:pt x="888286" y="694480"/>
                  <a:pt x="940493" y="703341"/>
                  <a:pt x="965451" y="740779"/>
                </a:cubicBezTo>
                <a:cubicBezTo>
                  <a:pt x="997680" y="789123"/>
                  <a:pt x="978763" y="765667"/>
                  <a:pt x="1023325" y="810227"/>
                </a:cubicBezTo>
                <a:cubicBezTo>
                  <a:pt x="1027183" y="825660"/>
                  <a:pt x="1030529" y="841230"/>
                  <a:pt x="1034899" y="856526"/>
                </a:cubicBezTo>
                <a:cubicBezTo>
                  <a:pt x="1048431" y="903888"/>
                  <a:pt x="1063116" y="908786"/>
                  <a:pt x="1034899" y="972273"/>
                </a:cubicBezTo>
                <a:cubicBezTo>
                  <a:pt x="1029249" y="984985"/>
                  <a:pt x="1012617" y="989201"/>
                  <a:pt x="1000175" y="995422"/>
                </a:cubicBezTo>
                <a:cubicBezTo>
                  <a:pt x="944305" y="1023357"/>
                  <a:pt x="916680" y="1026127"/>
                  <a:pt x="849704" y="1030146"/>
                </a:cubicBezTo>
                <a:cubicBezTo>
                  <a:pt x="687766" y="1039862"/>
                  <a:pt x="525613" y="1045579"/>
                  <a:pt x="363568" y="1053296"/>
                </a:cubicBezTo>
                <a:cubicBezTo>
                  <a:pt x="332702" y="1057154"/>
                  <a:pt x="300764" y="1055932"/>
                  <a:pt x="270970" y="1064870"/>
                </a:cubicBezTo>
                <a:cubicBezTo>
                  <a:pt x="260517" y="1068006"/>
                  <a:pt x="257296" y="1082606"/>
                  <a:pt x="247821" y="1088020"/>
                </a:cubicBezTo>
                <a:cubicBezTo>
                  <a:pt x="229781" y="1098328"/>
                  <a:pt x="209238" y="1103453"/>
                  <a:pt x="189947" y="1111169"/>
                </a:cubicBezTo>
                <a:cubicBezTo>
                  <a:pt x="178372" y="1122744"/>
                  <a:pt x="167798" y="1135414"/>
                  <a:pt x="155223" y="1145893"/>
                </a:cubicBezTo>
                <a:cubicBezTo>
                  <a:pt x="144536" y="1154799"/>
                  <a:pt x="121818" y="1155195"/>
                  <a:pt x="120499" y="1169043"/>
                </a:cubicBezTo>
                <a:cubicBezTo>
                  <a:pt x="113539" y="1242120"/>
                  <a:pt x="122156" y="1316227"/>
                  <a:pt x="132074" y="1388962"/>
                </a:cubicBezTo>
                <a:cubicBezTo>
                  <a:pt x="133954" y="1402745"/>
                  <a:pt x="145917" y="1413346"/>
                  <a:pt x="155223" y="1423686"/>
                </a:cubicBezTo>
                <a:cubicBezTo>
                  <a:pt x="180774" y="1452076"/>
                  <a:pt x="202084" y="1487627"/>
                  <a:pt x="236246" y="1504708"/>
                </a:cubicBezTo>
                <a:cubicBezTo>
                  <a:pt x="283464" y="1528317"/>
                  <a:pt x="314428" y="1546202"/>
                  <a:pt x="363568" y="1562582"/>
                </a:cubicBezTo>
                <a:cubicBezTo>
                  <a:pt x="390215" y="1571464"/>
                  <a:pt x="416884" y="1581113"/>
                  <a:pt x="444590" y="1585731"/>
                </a:cubicBezTo>
                <a:cubicBezTo>
                  <a:pt x="486626" y="1592737"/>
                  <a:pt x="529471" y="1593448"/>
                  <a:pt x="571912" y="1597306"/>
                </a:cubicBezTo>
                <a:cubicBezTo>
                  <a:pt x="591203" y="1601164"/>
                  <a:pt x="610193" y="1607100"/>
                  <a:pt x="629785" y="1608881"/>
                </a:cubicBezTo>
                <a:cubicBezTo>
                  <a:pt x="695219" y="1614829"/>
                  <a:pt x="761404" y="1611957"/>
                  <a:pt x="826555" y="1620455"/>
                </a:cubicBezTo>
                <a:cubicBezTo>
                  <a:pt x="850752" y="1623611"/>
                  <a:pt x="896003" y="1643605"/>
                  <a:pt x="896003" y="1643605"/>
                </a:cubicBezTo>
                <a:cubicBezTo>
                  <a:pt x="964159" y="1757197"/>
                  <a:pt x="901369" y="1645585"/>
                  <a:pt x="953876" y="1759351"/>
                </a:cubicBezTo>
                <a:cubicBezTo>
                  <a:pt x="1015984" y="1893918"/>
                  <a:pt x="985602" y="1808231"/>
                  <a:pt x="1011750" y="1886673"/>
                </a:cubicBezTo>
                <a:cubicBezTo>
                  <a:pt x="1023997" y="2009136"/>
                  <a:pt x="1031280" y="2011122"/>
                  <a:pt x="1011750" y="2141316"/>
                </a:cubicBezTo>
                <a:cubicBezTo>
                  <a:pt x="1007030" y="2172780"/>
                  <a:pt x="1001766" y="2204949"/>
                  <a:pt x="988600" y="2233913"/>
                </a:cubicBezTo>
                <a:cubicBezTo>
                  <a:pt x="981826" y="2248815"/>
                  <a:pt x="964355" y="2256062"/>
                  <a:pt x="953876" y="2268637"/>
                </a:cubicBezTo>
                <a:cubicBezTo>
                  <a:pt x="944970" y="2279324"/>
                  <a:pt x="940564" y="2293525"/>
                  <a:pt x="930727" y="2303362"/>
                </a:cubicBezTo>
                <a:cubicBezTo>
                  <a:pt x="920891" y="2313199"/>
                  <a:pt x="907132" y="2318164"/>
                  <a:pt x="896003" y="2326511"/>
                </a:cubicBezTo>
                <a:cubicBezTo>
                  <a:pt x="876239" y="2341334"/>
                  <a:pt x="859992" y="2361304"/>
                  <a:pt x="838130" y="2372810"/>
                </a:cubicBezTo>
                <a:cubicBezTo>
                  <a:pt x="786126" y="2400181"/>
                  <a:pt x="676084" y="2442258"/>
                  <a:pt x="676084" y="2442258"/>
                </a:cubicBezTo>
                <a:cubicBezTo>
                  <a:pt x="595061" y="2430683"/>
                  <a:pt x="511712" y="2430019"/>
                  <a:pt x="433016" y="2407534"/>
                </a:cubicBezTo>
                <a:cubicBezTo>
                  <a:pt x="374949" y="2390943"/>
                  <a:pt x="329037" y="2343101"/>
                  <a:pt x="270970" y="2326511"/>
                </a:cubicBezTo>
                <a:cubicBezTo>
                  <a:pt x="178216" y="2300010"/>
                  <a:pt x="216594" y="2312245"/>
                  <a:pt x="155223" y="2291787"/>
                </a:cubicBezTo>
                <a:cubicBezTo>
                  <a:pt x="139790" y="2303362"/>
                  <a:pt x="122566" y="2312870"/>
                  <a:pt x="108925" y="2326511"/>
                </a:cubicBezTo>
                <a:cubicBezTo>
                  <a:pt x="87073" y="2348363"/>
                  <a:pt x="62054" y="2389767"/>
                  <a:pt x="51051" y="2419108"/>
                </a:cubicBezTo>
                <a:cubicBezTo>
                  <a:pt x="45465" y="2434003"/>
                  <a:pt x="43846" y="2450111"/>
                  <a:pt x="39476" y="2465407"/>
                </a:cubicBezTo>
                <a:cubicBezTo>
                  <a:pt x="36124" y="2477138"/>
                  <a:pt x="31760" y="2488556"/>
                  <a:pt x="27902" y="2500131"/>
                </a:cubicBezTo>
                <a:cubicBezTo>
                  <a:pt x="31760" y="2573437"/>
                  <a:pt x="27878" y="2647564"/>
                  <a:pt x="39476" y="2720050"/>
                </a:cubicBezTo>
                <a:cubicBezTo>
                  <a:pt x="43565" y="2745607"/>
                  <a:pt x="60305" y="2767663"/>
                  <a:pt x="74200" y="2789498"/>
                </a:cubicBezTo>
                <a:cubicBezTo>
                  <a:pt x="99555" y="2829341"/>
                  <a:pt x="157886" y="2887674"/>
                  <a:pt x="189947" y="2916820"/>
                </a:cubicBezTo>
                <a:cubicBezTo>
                  <a:pt x="238914" y="2961335"/>
                  <a:pt x="380523" y="3058661"/>
                  <a:pt x="409866" y="3067291"/>
                </a:cubicBezTo>
                <a:lnTo>
                  <a:pt x="606636" y="3125164"/>
                </a:lnTo>
                <a:cubicBezTo>
                  <a:pt x="633601" y="3133029"/>
                  <a:pt x="659742" y="3145211"/>
                  <a:pt x="687659" y="3148313"/>
                </a:cubicBezTo>
                <a:lnTo>
                  <a:pt x="791831" y="3159888"/>
                </a:lnTo>
                <a:cubicBezTo>
                  <a:pt x="822427" y="3167537"/>
                  <a:pt x="879194" y="3183037"/>
                  <a:pt x="907578" y="3183037"/>
                </a:cubicBezTo>
                <a:cubicBezTo>
                  <a:pt x="927251" y="3183037"/>
                  <a:pt x="946160" y="3175321"/>
                  <a:pt x="965451" y="3171463"/>
                </a:cubicBezTo>
                <a:cubicBezTo>
                  <a:pt x="1062282" y="3106909"/>
                  <a:pt x="1062200" y="3128436"/>
                  <a:pt x="1104347" y="3044141"/>
                </a:cubicBezTo>
                <a:cubicBezTo>
                  <a:pt x="1109803" y="3033228"/>
                  <a:pt x="1112064" y="3020992"/>
                  <a:pt x="1115922" y="3009417"/>
                </a:cubicBezTo>
                <a:cubicBezTo>
                  <a:pt x="1111291" y="2944588"/>
                  <a:pt x="1121226" y="2852400"/>
                  <a:pt x="1081198" y="2789498"/>
                </a:cubicBezTo>
                <a:cubicBezTo>
                  <a:pt x="1065020" y="2764075"/>
                  <a:pt x="1046003" y="2739893"/>
                  <a:pt x="1023325" y="2720050"/>
                </a:cubicBezTo>
                <a:cubicBezTo>
                  <a:pt x="1014143" y="2712016"/>
                  <a:pt x="1000175" y="2712333"/>
                  <a:pt x="988600" y="2708475"/>
                </a:cubicBezTo>
                <a:cubicBezTo>
                  <a:pt x="969309" y="2693042"/>
                  <a:pt x="950491" y="2677000"/>
                  <a:pt x="930727" y="2662177"/>
                </a:cubicBezTo>
                <a:cubicBezTo>
                  <a:pt x="893142" y="2633988"/>
                  <a:pt x="844315" y="2610261"/>
                  <a:pt x="803406" y="2592729"/>
                </a:cubicBezTo>
                <a:cubicBezTo>
                  <a:pt x="780977" y="2583117"/>
                  <a:pt x="756313" y="2579360"/>
                  <a:pt x="733957" y="2569579"/>
                </a:cubicBezTo>
                <a:cubicBezTo>
                  <a:pt x="694438" y="2552289"/>
                  <a:pt x="658262" y="2527727"/>
                  <a:pt x="618211" y="2511706"/>
                </a:cubicBezTo>
                <a:lnTo>
                  <a:pt x="560337" y="2488556"/>
                </a:lnTo>
                <a:cubicBezTo>
                  <a:pt x="537188" y="2469265"/>
                  <a:pt x="512197" y="2451991"/>
                  <a:pt x="490889" y="2430683"/>
                </a:cubicBezTo>
                <a:cubicBezTo>
                  <a:pt x="460769" y="2400563"/>
                  <a:pt x="432808" y="2363218"/>
                  <a:pt x="409866" y="2326511"/>
                </a:cubicBezTo>
                <a:cubicBezTo>
                  <a:pt x="382599" y="2282885"/>
                  <a:pt x="366738" y="2259913"/>
                  <a:pt x="351993" y="2210764"/>
                </a:cubicBezTo>
                <a:cubicBezTo>
                  <a:pt x="346340" y="2191921"/>
                  <a:pt x="344276" y="2172182"/>
                  <a:pt x="340418" y="2152891"/>
                </a:cubicBezTo>
                <a:cubicBezTo>
                  <a:pt x="344276" y="2129742"/>
                  <a:pt x="337912" y="2102218"/>
                  <a:pt x="351993" y="2083443"/>
                </a:cubicBezTo>
                <a:cubicBezTo>
                  <a:pt x="364459" y="2066821"/>
                  <a:pt x="390880" y="2068731"/>
                  <a:pt x="409866" y="2060293"/>
                </a:cubicBezTo>
                <a:cubicBezTo>
                  <a:pt x="524118" y="2009514"/>
                  <a:pt x="366598" y="2066041"/>
                  <a:pt x="548762" y="2013994"/>
                </a:cubicBezTo>
                <a:cubicBezTo>
                  <a:pt x="572225" y="2007290"/>
                  <a:pt x="594434" y="1996332"/>
                  <a:pt x="618211" y="1990845"/>
                </a:cubicBezTo>
                <a:cubicBezTo>
                  <a:pt x="644794" y="1984710"/>
                  <a:pt x="672481" y="1984620"/>
                  <a:pt x="699233" y="1979270"/>
                </a:cubicBezTo>
                <a:cubicBezTo>
                  <a:pt x="783802" y="1962356"/>
                  <a:pt x="780697" y="1960574"/>
                  <a:pt x="849704" y="1932972"/>
                </a:cubicBezTo>
                <a:cubicBezTo>
                  <a:pt x="868995" y="1913681"/>
                  <a:pt x="910385" y="1902235"/>
                  <a:pt x="907578" y="1875098"/>
                </a:cubicBezTo>
                <a:cubicBezTo>
                  <a:pt x="896003" y="1763209"/>
                  <a:pt x="889220" y="1650721"/>
                  <a:pt x="872854" y="1539432"/>
                </a:cubicBezTo>
                <a:cubicBezTo>
                  <a:pt x="869831" y="1518876"/>
                  <a:pt x="862170" y="1498181"/>
                  <a:pt x="849704" y="1481559"/>
                </a:cubicBezTo>
                <a:cubicBezTo>
                  <a:pt x="838129" y="1466126"/>
                  <a:pt x="818839" y="1458410"/>
                  <a:pt x="803406" y="1446835"/>
                </a:cubicBezTo>
                <a:cubicBezTo>
                  <a:pt x="795689" y="1431402"/>
                  <a:pt x="790609" y="1414340"/>
                  <a:pt x="780256" y="1400536"/>
                </a:cubicBezTo>
                <a:cubicBezTo>
                  <a:pt x="714993" y="1313519"/>
                  <a:pt x="662263" y="1266303"/>
                  <a:pt x="560337" y="1215341"/>
                </a:cubicBezTo>
                <a:cubicBezTo>
                  <a:pt x="529471" y="1199908"/>
                  <a:pt x="500478" y="1179956"/>
                  <a:pt x="467740" y="1169043"/>
                </a:cubicBezTo>
                <a:cubicBezTo>
                  <a:pt x="444591" y="1161326"/>
                  <a:pt x="420948" y="1154956"/>
                  <a:pt x="398292" y="1145893"/>
                </a:cubicBezTo>
                <a:cubicBezTo>
                  <a:pt x="302167" y="1107443"/>
                  <a:pt x="408233" y="1132118"/>
                  <a:pt x="282545" y="1111169"/>
                </a:cubicBezTo>
                <a:cubicBezTo>
                  <a:pt x="251679" y="1115027"/>
                  <a:pt x="220551" y="1117179"/>
                  <a:pt x="189947" y="1122744"/>
                </a:cubicBezTo>
                <a:cubicBezTo>
                  <a:pt x="177943" y="1124927"/>
                  <a:pt x="164596" y="1126508"/>
                  <a:pt x="155223" y="1134319"/>
                </a:cubicBezTo>
                <a:cubicBezTo>
                  <a:pt x="140403" y="1146669"/>
                  <a:pt x="132074" y="1165184"/>
                  <a:pt x="120499" y="1180617"/>
                </a:cubicBezTo>
                <a:cubicBezTo>
                  <a:pt x="128216" y="1242349"/>
                  <a:pt x="111208" y="1312728"/>
                  <a:pt x="143649" y="1365812"/>
                </a:cubicBezTo>
                <a:cubicBezTo>
                  <a:pt x="162198" y="1396164"/>
                  <a:pt x="213823" y="1378501"/>
                  <a:pt x="247821" y="1388962"/>
                </a:cubicBezTo>
                <a:cubicBezTo>
                  <a:pt x="407118" y="1437977"/>
                  <a:pt x="91987" y="1393735"/>
                  <a:pt x="421441" y="1423686"/>
                </a:cubicBezTo>
                <a:cubicBezTo>
                  <a:pt x="552621" y="1419828"/>
                  <a:pt x="683925" y="1419009"/>
                  <a:pt x="814980" y="1412111"/>
                </a:cubicBezTo>
                <a:cubicBezTo>
                  <a:pt x="830866" y="1411275"/>
                  <a:pt x="847467" y="1408429"/>
                  <a:pt x="861279" y="1400536"/>
                </a:cubicBezTo>
                <a:cubicBezTo>
                  <a:pt x="879199" y="1390296"/>
                  <a:pt x="909564" y="1350265"/>
                  <a:pt x="919152" y="1331088"/>
                </a:cubicBezTo>
                <a:cubicBezTo>
                  <a:pt x="945504" y="1278383"/>
                  <a:pt x="950056" y="1261526"/>
                  <a:pt x="965451" y="1215341"/>
                </a:cubicBezTo>
                <a:cubicBezTo>
                  <a:pt x="957735" y="1115027"/>
                  <a:pt x="952655" y="1014476"/>
                  <a:pt x="942302" y="914400"/>
                </a:cubicBezTo>
                <a:cubicBezTo>
                  <a:pt x="941047" y="902264"/>
                  <a:pt x="937495" y="889827"/>
                  <a:pt x="930727" y="879675"/>
                </a:cubicBezTo>
                <a:cubicBezTo>
                  <a:pt x="921647" y="866055"/>
                  <a:pt x="906656" y="857379"/>
                  <a:pt x="896003" y="844951"/>
                </a:cubicBezTo>
                <a:cubicBezTo>
                  <a:pt x="883449" y="830304"/>
                  <a:pt x="871503" y="815012"/>
                  <a:pt x="861279" y="798653"/>
                </a:cubicBezTo>
                <a:cubicBezTo>
                  <a:pt x="852134" y="784021"/>
                  <a:pt x="848483" y="766158"/>
                  <a:pt x="838130" y="752354"/>
                </a:cubicBezTo>
                <a:cubicBezTo>
                  <a:pt x="825035" y="734894"/>
                  <a:pt x="806203" y="722480"/>
                  <a:pt x="791831" y="706055"/>
                </a:cubicBezTo>
                <a:cubicBezTo>
                  <a:pt x="779128" y="691537"/>
                  <a:pt x="770748" y="673397"/>
                  <a:pt x="757107" y="659756"/>
                </a:cubicBezTo>
                <a:cubicBezTo>
                  <a:pt x="727232" y="629882"/>
                  <a:pt x="646902" y="577899"/>
                  <a:pt x="618211" y="555584"/>
                </a:cubicBezTo>
                <a:cubicBezTo>
                  <a:pt x="609597" y="548884"/>
                  <a:pt x="603941" y="538778"/>
                  <a:pt x="595061" y="532435"/>
                </a:cubicBezTo>
                <a:cubicBezTo>
                  <a:pt x="576754" y="519359"/>
                  <a:pt x="556265" y="509634"/>
                  <a:pt x="537188" y="497711"/>
                </a:cubicBezTo>
                <a:cubicBezTo>
                  <a:pt x="525392" y="490338"/>
                  <a:pt x="515176" y="480212"/>
                  <a:pt x="502464" y="474562"/>
                </a:cubicBezTo>
                <a:cubicBezTo>
                  <a:pt x="480166" y="464652"/>
                  <a:pt x="454842" y="462325"/>
                  <a:pt x="433016" y="451412"/>
                </a:cubicBezTo>
                <a:cubicBezTo>
                  <a:pt x="417583" y="443696"/>
                  <a:pt x="403456" y="432448"/>
                  <a:pt x="386717" y="428263"/>
                </a:cubicBezTo>
                <a:cubicBezTo>
                  <a:pt x="356540" y="420719"/>
                  <a:pt x="325165" y="418628"/>
                  <a:pt x="294119" y="416688"/>
                </a:cubicBezTo>
                <a:cubicBezTo>
                  <a:pt x="201622" y="410907"/>
                  <a:pt x="108924" y="408971"/>
                  <a:pt x="16327" y="405113"/>
                </a:cubicBezTo>
                <a:cubicBezTo>
                  <a:pt x="-726" y="336904"/>
                  <a:pt x="-9703" y="322599"/>
                  <a:pt x="16327" y="231493"/>
                </a:cubicBezTo>
                <a:cubicBezTo>
                  <a:pt x="20824" y="215754"/>
                  <a:pt x="37431" y="205849"/>
                  <a:pt x="51051" y="196769"/>
                </a:cubicBezTo>
                <a:cubicBezTo>
                  <a:pt x="72586" y="182412"/>
                  <a:pt x="97874" y="174614"/>
                  <a:pt x="120499" y="162045"/>
                </a:cubicBezTo>
                <a:cubicBezTo>
                  <a:pt x="132659" y="155289"/>
                  <a:pt x="142026" y="143295"/>
                  <a:pt x="155223" y="138896"/>
                </a:cubicBezTo>
                <a:cubicBezTo>
                  <a:pt x="177487" y="131475"/>
                  <a:pt x="201658" y="131924"/>
                  <a:pt x="224671" y="127321"/>
                </a:cubicBezTo>
                <a:cubicBezTo>
                  <a:pt x="240270" y="124201"/>
                  <a:pt x="255537" y="119604"/>
                  <a:pt x="270970" y="115746"/>
                </a:cubicBezTo>
                <a:cubicBezTo>
                  <a:pt x="362779" y="122547"/>
                  <a:pt x="529356" y="95092"/>
                  <a:pt x="629785" y="162045"/>
                </a:cubicBezTo>
                <a:cubicBezTo>
                  <a:pt x="650341" y="175749"/>
                  <a:pt x="668368" y="192911"/>
                  <a:pt x="687659" y="208344"/>
                </a:cubicBezTo>
                <a:cubicBezTo>
                  <a:pt x="691517" y="219919"/>
                  <a:pt x="693777" y="232155"/>
                  <a:pt x="699233" y="243068"/>
                </a:cubicBezTo>
                <a:cubicBezTo>
                  <a:pt x="705454" y="255511"/>
                  <a:pt x="717217" y="264876"/>
                  <a:pt x="722383" y="277792"/>
                </a:cubicBezTo>
                <a:cubicBezTo>
                  <a:pt x="739514" y="320618"/>
                  <a:pt x="748024" y="371274"/>
                  <a:pt x="757107" y="416688"/>
                </a:cubicBezTo>
                <a:cubicBezTo>
                  <a:pt x="753249" y="439837"/>
                  <a:pt x="752953" y="463872"/>
                  <a:pt x="745532" y="486136"/>
                </a:cubicBezTo>
                <a:cubicBezTo>
                  <a:pt x="732474" y="525311"/>
                  <a:pt x="716150" y="520267"/>
                  <a:pt x="687659" y="544010"/>
                </a:cubicBezTo>
                <a:cubicBezTo>
                  <a:pt x="675084" y="554489"/>
                  <a:pt x="666971" y="570312"/>
                  <a:pt x="652935" y="578734"/>
                </a:cubicBezTo>
                <a:cubicBezTo>
                  <a:pt x="608548" y="605366"/>
                  <a:pt x="560337" y="625033"/>
                  <a:pt x="514038" y="648182"/>
                </a:cubicBezTo>
                <a:lnTo>
                  <a:pt x="421441" y="694481"/>
                </a:lnTo>
                <a:cubicBezTo>
                  <a:pt x="406008" y="702197"/>
                  <a:pt x="390123" y="709069"/>
                  <a:pt x="375142" y="717630"/>
                </a:cubicBezTo>
                <a:cubicBezTo>
                  <a:pt x="348134" y="733063"/>
                  <a:pt x="320792" y="747925"/>
                  <a:pt x="294119" y="763929"/>
                </a:cubicBezTo>
                <a:cubicBezTo>
                  <a:pt x="282190" y="771086"/>
                  <a:pt x="269650" y="777678"/>
                  <a:pt x="259395" y="787078"/>
                </a:cubicBezTo>
                <a:cubicBezTo>
                  <a:pt x="223195" y="820261"/>
                  <a:pt x="155223" y="891250"/>
                  <a:pt x="155223" y="891250"/>
                </a:cubicBezTo>
                <a:cubicBezTo>
                  <a:pt x="151365" y="902825"/>
                  <a:pt x="148180" y="914646"/>
                  <a:pt x="143649" y="925974"/>
                </a:cubicBezTo>
                <a:cubicBezTo>
                  <a:pt x="132736" y="953256"/>
                  <a:pt x="117566" y="978913"/>
                  <a:pt x="108925" y="1006997"/>
                </a:cubicBezTo>
                <a:cubicBezTo>
                  <a:pt x="102023" y="1029428"/>
                  <a:pt x="103042" y="1053677"/>
                  <a:pt x="97350" y="1076445"/>
                </a:cubicBezTo>
                <a:cubicBezTo>
                  <a:pt x="87580" y="1115523"/>
                  <a:pt x="74201" y="1153610"/>
                  <a:pt x="62626" y="1192192"/>
                </a:cubicBezTo>
                <a:cubicBezTo>
                  <a:pt x="70342" y="1311797"/>
                  <a:pt x="71771" y="1431974"/>
                  <a:pt x="85775" y="1551007"/>
                </a:cubicBezTo>
                <a:cubicBezTo>
                  <a:pt x="87400" y="1564823"/>
                  <a:pt x="102169" y="1573571"/>
                  <a:pt x="108925" y="1585731"/>
                </a:cubicBezTo>
                <a:cubicBezTo>
                  <a:pt x="142496" y="1646158"/>
                  <a:pt x="133256" y="1645180"/>
                  <a:pt x="166798" y="1689903"/>
                </a:cubicBezTo>
                <a:cubicBezTo>
                  <a:pt x="181621" y="1709667"/>
                  <a:pt x="194340" y="1731699"/>
                  <a:pt x="213097" y="1747777"/>
                </a:cubicBezTo>
                <a:cubicBezTo>
                  <a:pt x="222360" y="1755717"/>
                  <a:pt x="236246" y="1755493"/>
                  <a:pt x="247821" y="1759351"/>
                </a:cubicBezTo>
                <a:cubicBezTo>
                  <a:pt x="287987" y="1799517"/>
                  <a:pt x="282893" y="1800037"/>
                  <a:pt x="340418" y="1828800"/>
                </a:cubicBezTo>
                <a:cubicBezTo>
                  <a:pt x="368389" y="1842785"/>
                  <a:pt x="391788" y="1840829"/>
                  <a:pt x="421441" y="1851949"/>
                </a:cubicBezTo>
                <a:cubicBezTo>
                  <a:pt x="437597" y="1858007"/>
                  <a:pt x="453108" y="1865953"/>
                  <a:pt x="467740" y="1875098"/>
                </a:cubicBezTo>
                <a:cubicBezTo>
                  <a:pt x="500045" y="1895288"/>
                  <a:pt x="551054" y="1939886"/>
                  <a:pt x="571912" y="1967696"/>
                </a:cubicBezTo>
                <a:lnTo>
                  <a:pt x="606636" y="2013994"/>
                </a:lnTo>
                <a:cubicBezTo>
                  <a:pt x="610494" y="2033285"/>
                  <a:pt x="613943" y="2052663"/>
                  <a:pt x="618211" y="2071868"/>
                </a:cubicBezTo>
                <a:cubicBezTo>
                  <a:pt x="628175" y="2116709"/>
                  <a:pt x="646142" y="2150310"/>
                  <a:pt x="618211" y="2199189"/>
                </a:cubicBezTo>
                <a:cubicBezTo>
                  <a:pt x="598794" y="2233170"/>
                  <a:pt x="524283" y="2297640"/>
                  <a:pt x="479314" y="2314936"/>
                </a:cubicBezTo>
                <a:cubicBezTo>
                  <a:pt x="449619" y="2326357"/>
                  <a:pt x="417583" y="2330370"/>
                  <a:pt x="386717" y="2338086"/>
                </a:cubicBezTo>
                <a:cubicBezTo>
                  <a:pt x="321353" y="2354427"/>
                  <a:pt x="355991" y="2346545"/>
                  <a:pt x="282545" y="2361235"/>
                </a:cubicBezTo>
                <a:cubicBezTo>
                  <a:pt x="224672" y="2349660"/>
                  <a:pt x="165546" y="2343164"/>
                  <a:pt x="108925" y="2326511"/>
                </a:cubicBezTo>
                <a:cubicBezTo>
                  <a:pt x="98456" y="2323432"/>
                  <a:pt x="91189" y="2312837"/>
                  <a:pt x="85775" y="2303362"/>
                </a:cubicBezTo>
                <a:cubicBezTo>
                  <a:pt x="58377" y="2255415"/>
                  <a:pt x="69031" y="2252718"/>
                  <a:pt x="51051" y="2210764"/>
                </a:cubicBezTo>
                <a:cubicBezTo>
                  <a:pt x="44254" y="2194905"/>
                  <a:pt x="35618" y="2179898"/>
                  <a:pt x="27902" y="2164465"/>
                </a:cubicBezTo>
                <a:cubicBezTo>
                  <a:pt x="35618" y="2129741"/>
                  <a:pt x="37370" y="2093128"/>
                  <a:pt x="51051" y="2060293"/>
                </a:cubicBezTo>
                <a:cubicBezTo>
                  <a:pt x="62238" y="2033444"/>
                  <a:pt x="108805" y="2011728"/>
                  <a:pt x="132074" y="2002420"/>
                </a:cubicBezTo>
                <a:cubicBezTo>
                  <a:pt x="167022" y="1988441"/>
                  <a:pt x="262185" y="1960113"/>
                  <a:pt x="294119" y="1956121"/>
                </a:cubicBezTo>
                <a:lnTo>
                  <a:pt x="386717" y="1944546"/>
                </a:lnTo>
                <a:cubicBezTo>
                  <a:pt x="467740" y="1952263"/>
                  <a:pt x="549342" y="1955320"/>
                  <a:pt x="629785" y="1967696"/>
                </a:cubicBezTo>
                <a:cubicBezTo>
                  <a:pt x="650321" y="1970855"/>
                  <a:pt x="667948" y="1984275"/>
                  <a:pt x="687659" y="1990845"/>
                </a:cubicBezTo>
                <a:cubicBezTo>
                  <a:pt x="702750" y="1995875"/>
                  <a:pt x="718524" y="1998562"/>
                  <a:pt x="733957" y="2002420"/>
                </a:cubicBezTo>
                <a:cubicBezTo>
                  <a:pt x="749390" y="2013995"/>
                  <a:pt x="765609" y="2024589"/>
                  <a:pt x="780256" y="2037144"/>
                </a:cubicBezTo>
                <a:cubicBezTo>
                  <a:pt x="792684" y="2047797"/>
                  <a:pt x="801660" y="2062354"/>
                  <a:pt x="814980" y="2071868"/>
                </a:cubicBezTo>
                <a:cubicBezTo>
                  <a:pt x="829021" y="2081897"/>
                  <a:pt x="845846" y="2087301"/>
                  <a:pt x="861279" y="2095017"/>
                </a:cubicBezTo>
                <a:cubicBezTo>
                  <a:pt x="872854" y="2106592"/>
                  <a:pt x="883428" y="2119262"/>
                  <a:pt x="896003" y="2129741"/>
                </a:cubicBezTo>
                <a:cubicBezTo>
                  <a:pt x="906690" y="2138647"/>
                  <a:pt x="920387" y="2143585"/>
                  <a:pt x="930727" y="2152891"/>
                </a:cubicBezTo>
                <a:cubicBezTo>
                  <a:pt x="959117" y="2178442"/>
                  <a:pt x="984742" y="2206905"/>
                  <a:pt x="1011750" y="2233913"/>
                </a:cubicBezTo>
                <a:cubicBezTo>
                  <a:pt x="1019467" y="2241630"/>
                  <a:pt x="1028351" y="2248333"/>
                  <a:pt x="1034899" y="2257063"/>
                </a:cubicBezTo>
                <a:cubicBezTo>
                  <a:pt x="1046474" y="2272496"/>
                  <a:pt x="1060254" y="2286499"/>
                  <a:pt x="1069623" y="2303362"/>
                </a:cubicBezTo>
                <a:cubicBezTo>
                  <a:pt x="1164015" y="2473265"/>
                  <a:pt x="1037009" y="2277587"/>
                  <a:pt x="1115922" y="2395959"/>
                </a:cubicBezTo>
                <a:cubicBezTo>
                  <a:pt x="1125509" y="2434308"/>
                  <a:pt x="1156647" y="2502704"/>
                  <a:pt x="1127497" y="2546430"/>
                </a:cubicBezTo>
                <a:cubicBezTo>
                  <a:pt x="1120729" y="2556582"/>
                  <a:pt x="1103686" y="2552549"/>
                  <a:pt x="1092773" y="2558005"/>
                </a:cubicBezTo>
                <a:cubicBezTo>
                  <a:pt x="1080331" y="2564226"/>
                  <a:pt x="1070491" y="2574933"/>
                  <a:pt x="1058049" y="2581154"/>
                </a:cubicBezTo>
                <a:cubicBezTo>
                  <a:pt x="1027578" y="2596389"/>
                  <a:pt x="1021073" y="2592729"/>
                  <a:pt x="988600" y="25927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006141" y="1759352"/>
            <a:ext cx="2044649" cy="3085618"/>
            <a:chOff x="5006141" y="1759352"/>
            <a:chExt cx="2044649" cy="3085618"/>
          </a:xfrm>
        </p:grpSpPr>
        <p:sp>
          <p:nvSpPr>
            <p:cNvPr id="7" name="Freeform 6"/>
            <p:cNvSpPr/>
            <p:nvPr/>
          </p:nvSpPr>
          <p:spPr>
            <a:xfrm>
              <a:off x="5115576" y="1759352"/>
              <a:ext cx="184658" cy="196770"/>
            </a:xfrm>
            <a:custGeom>
              <a:avLst/>
              <a:gdLst>
                <a:gd name="connsiteX0" fmla="*/ 434 w 184658"/>
                <a:gd name="connsiteY0" fmla="*/ 69448 h 196770"/>
                <a:gd name="connsiteX1" fmla="*/ 93032 w 184658"/>
                <a:gd name="connsiteY1" fmla="*/ 196770 h 196770"/>
                <a:gd name="connsiteX2" fmla="*/ 139330 w 184658"/>
                <a:gd name="connsiteY2" fmla="*/ 185195 h 196770"/>
                <a:gd name="connsiteX3" fmla="*/ 150905 w 184658"/>
                <a:gd name="connsiteY3" fmla="*/ 150471 h 196770"/>
                <a:gd name="connsiteX4" fmla="*/ 162480 w 184658"/>
                <a:gd name="connsiteY4" fmla="*/ 46299 h 196770"/>
                <a:gd name="connsiteX5" fmla="*/ 139330 w 184658"/>
                <a:gd name="connsiteY5" fmla="*/ 23149 h 196770"/>
                <a:gd name="connsiteX6" fmla="*/ 69882 w 184658"/>
                <a:gd name="connsiteY6" fmla="*/ 0 h 196770"/>
                <a:gd name="connsiteX7" fmla="*/ 434 w 184658"/>
                <a:gd name="connsiteY7" fmla="*/ 69448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58" h="196770">
                  <a:moveTo>
                    <a:pt x="434" y="69448"/>
                  </a:moveTo>
                  <a:cubicBezTo>
                    <a:pt x="4292" y="102243"/>
                    <a:pt x="29994" y="196770"/>
                    <a:pt x="93032" y="196770"/>
                  </a:cubicBezTo>
                  <a:cubicBezTo>
                    <a:pt x="108940" y="196770"/>
                    <a:pt x="123897" y="189053"/>
                    <a:pt x="139330" y="185195"/>
                  </a:cubicBezTo>
                  <a:cubicBezTo>
                    <a:pt x="143188" y="173620"/>
                    <a:pt x="144628" y="160933"/>
                    <a:pt x="150905" y="150471"/>
                  </a:cubicBezTo>
                  <a:cubicBezTo>
                    <a:pt x="182784" y="97338"/>
                    <a:pt x="201998" y="164852"/>
                    <a:pt x="162480" y="46299"/>
                  </a:cubicBezTo>
                  <a:cubicBezTo>
                    <a:pt x="159029" y="35946"/>
                    <a:pt x="149091" y="28029"/>
                    <a:pt x="139330" y="23149"/>
                  </a:cubicBezTo>
                  <a:cubicBezTo>
                    <a:pt x="117505" y="12236"/>
                    <a:pt x="69882" y="0"/>
                    <a:pt x="69882" y="0"/>
                  </a:cubicBezTo>
                  <a:cubicBezTo>
                    <a:pt x="18290" y="12898"/>
                    <a:pt x="-3424" y="36653"/>
                    <a:pt x="434" y="694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06141" y="2560638"/>
              <a:ext cx="184658" cy="196770"/>
            </a:xfrm>
            <a:custGeom>
              <a:avLst/>
              <a:gdLst>
                <a:gd name="connsiteX0" fmla="*/ 434 w 184658"/>
                <a:gd name="connsiteY0" fmla="*/ 69448 h 196770"/>
                <a:gd name="connsiteX1" fmla="*/ 93032 w 184658"/>
                <a:gd name="connsiteY1" fmla="*/ 196770 h 196770"/>
                <a:gd name="connsiteX2" fmla="*/ 139330 w 184658"/>
                <a:gd name="connsiteY2" fmla="*/ 185195 h 196770"/>
                <a:gd name="connsiteX3" fmla="*/ 150905 w 184658"/>
                <a:gd name="connsiteY3" fmla="*/ 150471 h 196770"/>
                <a:gd name="connsiteX4" fmla="*/ 162480 w 184658"/>
                <a:gd name="connsiteY4" fmla="*/ 46299 h 196770"/>
                <a:gd name="connsiteX5" fmla="*/ 139330 w 184658"/>
                <a:gd name="connsiteY5" fmla="*/ 23149 h 196770"/>
                <a:gd name="connsiteX6" fmla="*/ 69882 w 184658"/>
                <a:gd name="connsiteY6" fmla="*/ 0 h 196770"/>
                <a:gd name="connsiteX7" fmla="*/ 434 w 184658"/>
                <a:gd name="connsiteY7" fmla="*/ 69448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58" h="196770">
                  <a:moveTo>
                    <a:pt x="434" y="69448"/>
                  </a:moveTo>
                  <a:cubicBezTo>
                    <a:pt x="4292" y="102243"/>
                    <a:pt x="29994" y="196770"/>
                    <a:pt x="93032" y="196770"/>
                  </a:cubicBezTo>
                  <a:cubicBezTo>
                    <a:pt x="108940" y="196770"/>
                    <a:pt x="123897" y="189053"/>
                    <a:pt x="139330" y="185195"/>
                  </a:cubicBezTo>
                  <a:cubicBezTo>
                    <a:pt x="143188" y="173620"/>
                    <a:pt x="144628" y="160933"/>
                    <a:pt x="150905" y="150471"/>
                  </a:cubicBezTo>
                  <a:cubicBezTo>
                    <a:pt x="182784" y="97338"/>
                    <a:pt x="201998" y="164852"/>
                    <a:pt x="162480" y="46299"/>
                  </a:cubicBezTo>
                  <a:cubicBezTo>
                    <a:pt x="159029" y="35946"/>
                    <a:pt x="149091" y="28029"/>
                    <a:pt x="139330" y="23149"/>
                  </a:cubicBezTo>
                  <a:cubicBezTo>
                    <a:pt x="117505" y="12236"/>
                    <a:pt x="69882" y="0"/>
                    <a:pt x="69882" y="0"/>
                  </a:cubicBezTo>
                  <a:cubicBezTo>
                    <a:pt x="18290" y="12898"/>
                    <a:pt x="-3424" y="36653"/>
                    <a:pt x="434" y="694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66132" y="4648200"/>
              <a:ext cx="184658" cy="196770"/>
            </a:xfrm>
            <a:custGeom>
              <a:avLst/>
              <a:gdLst>
                <a:gd name="connsiteX0" fmla="*/ 434 w 184658"/>
                <a:gd name="connsiteY0" fmla="*/ 69448 h 196770"/>
                <a:gd name="connsiteX1" fmla="*/ 93032 w 184658"/>
                <a:gd name="connsiteY1" fmla="*/ 196770 h 196770"/>
                <a:gd name="connsiteX2" fmla="*/ 139330 w 184658"/>
                <a:gd name="connsiteY2" fmla="*/ 185195 h 196770"/>
                <a:gd name="connsiteX3" fmla="*/ 150905 w 184658"/>
                <a:gd name="connsiteY3" fmla="*/ 150471 h 196770"/>
                <a:gd name="connsiteX4" fmla="*/ 162480 w 184658"/>
                <a:gd name="connsiteY4" fmla="*/ 46299 h 196770"/>
                <a:gd name="connsiteX5" fmla="*/ 139330 w 184658"/>
                <a:gd name="connsiteY5" fmla="*/ 23149 h 196770"/>
                <a:gd name="connsiteX6" fmla="*/ 69882 w 184658"/>
                <a:gd name="connsiteY6" fmla="*/ 0 h 196770"/>
                <a:gd name="connsiteX7" fmla="*/ 434 w 184658"/>
                <a:gd name="connsiteY7" fmla="*/ 69448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58" h="196770">
                  <a:moveTo>
                    <a:pt x="434" y="69448"/>
                  </a:moveTo>
                  <a:cubicBezTo>
                    <a:pt x="4292" y="102243"/>
                    <a:pt x="29994" y="196770"/>
                    <a:pt x="93032" y="196770"/>
                  </a:cubicBezTo>
                  <a:cubicBezTo>
                    <a:pt x="108940" y="196770"/>
                    <a:pt x="123897" y="189053"/>
                    <a:pt x="139330" y="185195"/>
                  </a:cubicBezTo>
                  <a:cubicBezTo>
                    <a:pt x="143188" y="173620"/>
                    <a:pt x="144628" y="160933"/>
                    <a:pt x="150905" y="150471"/>
                  </a:cubicBezTo>
                  <a:cubicBezTo>
                    <a:pt x="182784" y="97338"/>
                    <a:pt x="201998" y="164852"/>
                    <a:pt x="162480" y="46299"/>
                  </a:cubicBezTo>
                  <a:cubicBezTo>
                    <a:pt x="159029" y="35946"/>
                    <a:pt x="149091" y="28029"/>
                    <a:pt x="139330" y="23149"/>
                  </a:cubicBezTo>
                  <a:cubicBezTo>
                    <a:pt x="117505" y="12236"/>
                    <a:pt x="69882" y="0"/>
                    <a:pt x="69882" y="0"/>
                  </a:cubicBezTo>
                  <a:cubicBezTo>
                    <a:pt x="18290" y="12898"/>
                    <a:pt x="-3424" y="36653"/>
                    <a:pt x="434" y="694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67901" y="1676400"/>
            <a:ext cx="1951697" cy="3677855"/>
            <a:chOff x="5067901" y="1676400"/>
            <a:chExt cx="1951697" cy="3677855"/>
          </a:xfrm>
        </p:grpSpPr>
        <p:sp>
          <p:nvSpPr>
            <p:cNvPr id="8" name="Oval 7"/>
            <p:cNvSpPr/>
            <p:nvPr/>
          </p:nvSpPr>
          <p:spPr>
            <a:xfrm>
              <a:off x="6644463" y="1676400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66294" y="3124200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958461" y="2659988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63592" y="2286000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44061" y="1774785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50163" y="3832366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17802" y="3141301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76102" y="3449608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98753" y="4746585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50507" y="3918734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27331" y="5271303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56796" y="5107994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1547" y="5149769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67901" y="4285266"/>
              <a:ext cx="61137" cy="829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85634" y="1717876"/>
            <a:ext cx="1938766" cy="369332"/>
            <a:chOff x="2785634" y="1717876"/>
            <a:chExt cx="1938766" cy="36933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886200" y="1956122"/>
              <a:ext cx="838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4" name="TextBox 7173"/>
            <p:cNvSpPr txBox="1"/>
            <p:nvPr/>
          </p:nvSpPr>
          <p:spPr>
            <a:xfrm>
              <a:off x="2785634" y="1717876"/>
              <a:ext cx="1100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Cell Wall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85634" y="3316284"/>
            <a:ext cx="2590468" cy="369332"/>
            <a:chOff x="2785634" y="3316284"/>
            <a:chExt cx="2590468" cy="369332"/>
          </a:xfrm>
        </p:grpSpPr>
        <p:cxnSp>
          <p:nvCxnSpPr>
            <p:cNvPr id="29" name="Straight Arrow Connector 28"/>
            <p:cNvCxnSpPr>
              <a:endCxn id="18" idx="2"/>
            </p:cNvCxnSpPr>
            <p:nvPr/>
          </p:nvCxnSpPr>
          <p:spPr>
            <a:xfrm flipV="1">
              <a:off x="4091741" y="3491084"/>
              <a:ext cx="1284361" cy="8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785634" y="3316284"/>
              <a:ext cx="135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Ribosomes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85634" y="3917408"/>
            <a:ext cx="2282267" cy="369332"/>
            <a:chOff x="2785634" y="3917408"/>
            <a:chExt cx="2282267" cy="369332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038600" y="4082710"/>
              <a:ext cx="1029301" cy="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785634" y="3917408"/>
              <a:ext cx="129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Cytoplasm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52600" y="4539826"/>
            <a:ext cx="3791673" cy="646331"/>
            <a:chOff x="1752600" y="4539826"/>
            <a:chExt cx="3791673" cy="646331"/>
          </a:xfrm>
        </p:grpSpPr>
        <p:cxnSp>
          <p:nvCxnSpPr>
            <p:cNvPr id="7169" name="Straight Arrow Connector 7168"/>
            <p:cNvCxnSpPr>
              <a:stCxn id="41" idx="3"/>
              <a:endCxn id="6" idx="195"/>
            </p:cNvCxnSpPr>
            <p:nvPr/>
          </p:nvCxnSpPr>
          <p:spPr>
            <a:xfrm flipV="1">
              <a:off x="3581400" y="4676172"/>
              <a:ext cx="1962873" cy="186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52600" y="4539826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DNA (Chromosomes)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47799" y="2402647"/>
            <a:ext cx="3558776" cy="369332"/>
            <a:chOff x="1447799" y="2402647"/>
            <a:chExt cx="3558776" cy="369332"/>
          </a:xfrm>
        </p:grpSpPr>
        <p:cxnSp>
          <p:nvCxnSpPr>
            <p:cNvPr id="7172" name="Straight Arrow Connector 7171"/>
            <p:cNvCxnSpPr>
              <a:endCxn id="9" idx="0"/>
            </p:cNvCxnSpPr>
            <p:nvPr/>
          </p:nvCxnSpPr>
          <p:spPr>
            <a:xfrm>
              <a:off x="3798254" y="2620220"/>
              <a:ext cx="1208321" cy="9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47799" y="2402647"/>
              <a:ext cx="2406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Plasmid (circular DNA)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91097" y="2786168"/>
            <a:ext cx="2685703" cy="369332"/>
            <a:chOff x="2191097" y="2786168"/>
            <a:chExt cx="2685703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86200" y="3008619"/>
              <a:ext cx="990600" cy="14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191097" y="2786168"/>
              <a:ext cx="1695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Cell Membrane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7569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6200" y="274638"/>
            <a:ext cx="4800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CELL DRAWINGS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943" y="570945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</a:t>
            </a:r>
            <a:r>
              <a:rPr lang="en-US" b="1" dirty="0" smtClean="0">
                <a:solidFill>
                  <a:srgbClr val="FF0000"/>
                </a:solidFill>
              </a:rPr>
              <a:t>Information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lbertus Medium" pitchFamily="34" charset="0"/>
              </a:rPr>
              <a:t>Let’s draw together this time!</a:t>
            </a:r>
          </a:p>
          <a:p>
            <a:pPr algn="ctr"/>
            <a:endParaRPr lang="en-US" sz="2800" dirty="0" smtClean="0">
              <a:solidFill>
                <a:srgbClr val="0070C0"/>
              </a:solidFill>
              <a:latin typeface="Albertus Medium" pitchFamily="34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Albertus Medium" pitchFamily="34" charset="0"/>
              </a:rPr>
              <a:t>Use the same colors for cell membrane, chromosomes, </a:t>
            </a:r>
            <a:r>
              <a:rPr lang="en-US" sz="2800" dirty="0" err="1" smtClean="0">
                <a:solidFill>
                  <a:srgbClr val="0070C0"/>
                </a:solidFill>
                <a:latin typeface="Albertus Medium" pitchFamily="34" charset="0"/>
              </a:rPr>
              <a:t>ribosomes</a:t>
            </a:r>
            <a:r>
              <a:rPr lang="en-US" sz="2800" dirty="0" smtClean="0">
                <a:solidFill>
                  <a:srgbClr val="0070C0"/>
                </a:solidFill>
                <a:latin typeface="Albertus Medium" pitchFamily="34" charset="0"/>
              </a:rPr>
              <a:t>, etc. that you did for the prokaryotic cells for the next 2 drawings.</a:t>
            </a:r>
          </a:p>
        </p:txBody>
      </p:sp>
    </p:spTree>
    <p:extLst>
      <p:ext uri="{BB962C8B-B14F-4D97-AF65-F5344CB8AC3E}">
        <p14:creationId xmlns="" xmlns:p14="http://schemas.microsoft.com/office/powerpoint/2010/main" val="8237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CELL DRAWINGS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943" y="5709456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</a:t>
            </a:r>
            <a:r>
              <a:rPr lang="en-US" b="1" dirty="0" smtClean="0">
                <a:solidFill>
                  <a:srgbClr val="FF0000"/>
                </a:solidFill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Eukaryotic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True nucleus and organelles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7569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3118765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4684085"/>
            <a:ext cx="1066800" cy="56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70630" y="1475443"/>
            <a:ext cx="6100796" cy="3857152"/>
            <a:chOff x="2470630" y="1475443"/>
            <a:chExt cx="6100796" cy="3857152"/>
          </a:xfrm>
        </p:grpSpPr>
        <p:grpSp>
          <p:nvGrpSpPr>
            <p:cNvPr id="14" name="Group 13"/>
            <p:cNvGrpSpPr/>
            <p:nvPr/>
          </p:nvGrpSpPr>
          <p:grpSpPr>
            <a:xfrm>
              <a:off x="2470630" y="1475443"/>
              <a:ext cx="6100796" cy="3857152"/>
              <a:chOff x="2036407" y="1382760"/>
              <a:chExt cx="6100796" cy="3857152"/>
            </a:xfrm>
          </p:grpSpPr>
          <p:pic>
            <p:nvPicPr>
              <p:cNvPr id="6" name="Picture 5" descr="https://amoebamike.files.wordpress.com/2009/11/cell-animal1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" t="12218" b="9035"/>
              <a:stretch/>
            </p:blipFill>
            <p:spPr bwMode="auto">
              <a:xfrm>
                <a:off x="2498403" y="1399750"/>
                <a:ext cx="5638800" cy="384016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845336" y="1382760"/>
                <a:ext cx="8382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DNA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52377" y="2186031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Lysosome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36407" y="4224775"/>
                <a:ext cx="8382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Vacuole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6041275" y="4345896"/>
              <a:ext cx="267935" cy="423729"/>
            </a:xfrm>
            <a:custGeom>
              <a:avLst/>
              <a:gdLst>
                <a:gd name="connsiteX0" fmla="*/ 13292 w 267935"/>
                <a:gd name="connsiteY0" fmla="*/ 0 h 423729"/>
                <a:gd name="connsiteX1" fmla="*/ 82740 w 267935"/>
                <a:gd name="connsiteY1" fmla="*/ 11575 h 423729"/>
                <a:gd name="connsiteX2" fmla="*/ 94315 w 267935"/>
                <a:gd name="connsiteY2" fmla="*/ 46299 h 423729"/>
                <a:gd name="connsiteX3" fmla="*/ 59591 w 267935"/>
                <a:gd name="connsiteY3" fmla="*/ 57873 h 423729"/>
                <a:gd name="connsiteX4" fmla="*/ 36441 w 267935"/>
                <a:gd name="connsiteY4" fmla="*/ 81023 h 423729"/>
                <a:gd name="connsiteX5" fmla="*/ 1717 w 267935"/>
                <a:gd name="connsiteY5" fmla="*/ 104172 h 423729"/>
                <a:gd name="connsiteX6" fmla="*/ 13292 w 267935"/>
                <a:gd name="connsiteY6" fmla="*/ 150471 h 423729"/>
                <a:gd name="connsiteX7" fmla="*/ 48016 w 267935"/>
                <a:gd name="connsiteY7" fmla="*/ 162045 h 423729"/>
                <a:gd name="connsiteX8" fmla="*/ 163763 w 267935"/>
                <a:gd name="connsiteY8" fmla="*/ 173620 h 423729"/>
                <a:gd name="connsiteX9" fmla="*/ 152188 w 267935"/>
                <a:gd name="connsiteY9" fmla="*/ 208344 h 423729"/>
                <a:gd name="connsiteX10" fmla="*/ 71165 w 267935"/>
                <a:gd name="connsiteY10" fmla="*/ 231494 h 423729"/>
                <a:gd name="connsiteX11" fmla="*/ 105889 w 267935"/>
                <a:gd name="connsiteY11" fmla="*/ 300942 h 423729"/>
                <a:gd name="connsiteX12" fmla="*/ 140614 w 267935"/>
                <a:gd name="connsiteY12" fmla="*/ 312516 h 423729"/>
                <a:gd name="connsiteX13" fmla="*/ 233211 w 267935"/>
                <a:gd name="connsiteY13" fmla="*/ 312516 h 423729"/>
                <a:gd name="connsiteX14" fmla="*/ 210062 w 267935"/>
                <a:gd name="connsiteY14" fmla="*/ 335666 h 423729"/>
                <a:gd name="connsiteX15" fmla="*/ 175338 w 267935"/>
                <a:gd name="connsiteY15" fmla="*/ 347240 h 423729"/>
                <a:gd name="connsiteX16" fmla="*/ 152188 w 267935"/>
                <a:gd name="connsiteY16" fmla="*/ 370390 h 423729"/>
                <a:gd name="connsiteX17" fmla="*/ 267935 w 267935"/>
                <a:gd name="connsiteY17" fmla="*/ 416688 h 4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935" h="423729">
                  <a:moveTo>
                    <a:pt x="13292" y="0"/>
                  </a:moveTo>
                  <a:cubicBezTo>
                    <a:pt x="36441" y="3858"/>
                    <a:pt x="62364" y="-69"/>
                    <a:pt x="82740" y="11575"/>
                  </a:cubicBezTo>
                  <a:cubicBezTo>
                    <a:pt x="93333" y="17628"/>
                    <a:pt x="99771" y="35386"/>
                    <a:pt x="94315" y="46299"/>
                  </a:cubicBezTo>
                  <a:cubicBezTo>
                    <a:pt x="88859" y="57212"/>
                    <a:pt x="71166" y="54015"/>
                    <a:pt x="59591" y="57873"/>
                  </a:cubicBezTo>
                  <a:cubicBezTo>
                    <a:pt x="51874" y="65590"/>
                    <a:pt x="44963" y="74206"/>
                    <a:pt x="36441" y="81023"/>
                  </a:cubicBezTo>
                  <a:cubicBezTo>
                    <a:pt x="25578" y="89713"/>
                    <a:pt x="6116" y="90975"/>
                    <a:pt x="1717" y="104172"/>
                  </a:cubicBezTo>
                  <a:cubicBezTo>
                    <a:pt x="-3313" y="119264"/>
                    <a:pt x="3354" y="138049"/>
                    <a:pt x="13292" y="150471"/>
                  </a:cubicBezTo>
                  <a:cubicBezTo>
                    <a:pt x="20914" y="159998"/>
                    <a:pt x="35957" y="160190"/>
                    <a:pt x="48016" y="162045"/>
                  </a:cubicBezTo>
                  <a:cubicBezTo>
                    <a:pt x="86340" y="167941"/>
                    <a:pt x="125181" y="169762"/>
                    <a:pt x="163763" y="173620"/>
                  </a:cubicBezTo>
                  <a:cubicBezTo>
                    <a:pt x="159905" y="185195"/>
                    <a:pt x="160815" y="199717"/>
                    <a:pt x="152188" y="208344"/>
                  </a:cubicBezTo>
                  <a:cubicBezTo>
                    <a:pt x="146653" y="213879"/>
                    <a:pt x="71566" y="231394"/>
                    <a:pt x="71165" y="231494"/>
                  </a:cubicBezTo>
                  <a:cubicBezTo>
                    <a:pt x="79487" y="264780"/>
                    <a:pt x="75539" y="282732"/>
                    <a:pt x="105889" y="300942"/>
                  </a:cubicBezTo>
                  <a:cubicBezTo>
                    <a:pt x="116351" y="307219"/>
                    <a:pt x="129039" y="308658"/>
                    <a:pt x="140614" y="312516"/>
                  </a:cubicBezTo>
                  <a:cubicBezTo>
                    <a:pt x="158251" y="308107"/>
                    <a:pt x="215574" y="286061"/>
                    <a:pt x="233211" y="312516"/>
                  </a:cubicBezTo>
                  <a:cubicBezTo>
                    <a:pt x="239264" y="321596"/>
                    <a:pt x="219420" y="330051"/>
                    <a:pt x="210062" y="335666"/>
                  </a:cubicBezTo>
                  <a:cubicBezTo>
                    <a:pt x="199600" y="341943"/>
                    <a:pt x="186913" y="343382"/>
                    <a:pt x="175338" y="347240"/>
                  </a:cubicBezTo>
                  <a:cubicBezTo>
                    <a:pt x="167621" y="354957"/>
                    <a:pt x="153982" y="359625"/>
                    <a:pt x="152188" y="370390"/>
                  </a:cubicBezTo>
                  <a:cubicBezTo>
                    <a:pt x="138857" y="450375"/>
                    <a:pt x="220606" y="416688"/>
                    <a:pt x="267935" y="41668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98659" y="2632707"/>
              <a:ext cx="202241" cy="358815"/>
            </a:xfrm>
            <a:custGeom>
              <a:avLst/>
              <a:gdLst>
                <a:gd name="connsiteX0" fmla="*/ 162046 w 202241"/>
                <a:gd name="connsiteY0" fmla="*/ 0 h 358815"/>
                <a:gd name="connsiteX1" fmla="*/ 162046 w 202241"/>
                <a:gd name="connsiteY1" fmla="*/ 46299 h 358815"/>
                <a:gd name="connsiteX2" fmla="*/ 104172 w 202241"/>
                <a:gd name="connsiteY2" fmla="*/ 57873 h 358815"/>
                <a:gd name="connsiteX3" fmla="*/ 115747 w 202241"/>
                <a:gd name="connsiteY3" fmla="*/ 92598 h 358815"/>
                <a:gd name="connsiteX4" fmla="*/ 162046 w 202241"/>
                <a:gd name="connsiteY4" fmla="*/ 138896 h 358815"/>
                <a:gd name="connsiteX5" fmla="*/ 127322 w 202241"/>
                <a:gd name="connsiteY5" fmla="*/ 150471 h 358815"/>
                <a:gd name="connsiteX6" fmla="*/ 57873 w 202241"/>
                <a:gd name="connsiteY6" fmla="*/ 162046 h 358815"/>
                <a:gd name="connsiteX7" fmla="*/ 81023 w 202241"/>
                <a:gd name="connsiteY7" fmla="*/ 185195 h 358815"/>
                <a:gd name="connsiteX8" fmla="*/ 115747 w 202241"/>
                <a:gd name="connsiteY8" fmla="*/ 208344 h 358815"/>
                <a:gd name="connsiteX9" fmla="*/ 127322 w 202241"/>
                <a:gd name="connsiteY9" fmla="*/ 243068 h 358815"/>
                <a:gd name="connsiteX10" fmla="*/ 23149 w 202241"/>
                <a:gd name="connsiteY10" fmla="*/ 277792 h 358815"/>
                <a:gd name="connsiteX11" fmla="*/ 46299 w 202241"/>
                <a:gd name="connsiteY11" fmla="*/ 300942 h 358815"/>
                <a:gd name="connsiteX12" fmla="*/ 81023 w 202241"/>
                <a:gd name="connsiteY12" fmla="*/ 324091 h 358815"/>
                <a:gd name="connsiteX13" fmla="*/ 57873 w 202241"/>
                <a:gd name="connsiteY13" fmla="*/ 358815 h 358815"/>
                <a:gd name="connsiteX14" fmla="*/ 0 w 202241"/>
                <a:gd name="connsiteY14" fmla="*/ 347241 h 3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241" h="358815">
                  <a:moveTo>
                    <a:pt x="162046" y="0"/>
                  </a:moveTo>
                  <a:cubicBezTo>
                    <a:pt x="223723" y="102794"/>
                    <a:pt x="206900" y="46299"/>
                    <a:pt x="162046" y="46299"/>
                  </a:cubicBezTo>
                  <a:cubicBezTo>
                    <a:pt x="142373" y="46299"/>
                    <a:pt x="123463" y="54015"/>
                    <a:pt x="104172" y="57873"/>
                  </a:cubicBezTo>
                  <a:cubicBezTo>
                    <a:pt x="108030" y="69448"/>
                    <a:pt x="107120" y="83971"/>
                    <a:pt x="115747" y="92598"/>
                  </a:cubicBezTo>
                  <a:cubicBezTo>
                    <a:pt x="177480" y="154331"/>
                    <a:pt x="131179" y="46296"/>
                    <a:pt x="162046" y="138896"/>
                  </a:cubicBezTo>
                  <a:cubicBezTo>
                    <a:pt x="150471" y="142754"/>
                    <a:pt x="139232" y="147824"/>
                    <a:pt x="127322" y="150471"/>
                  </a:cubicBezTo>
                  <a:cubicBezTo>
                    <a:pt x="104412" y="155562"/>
                    <a:pt x="76648" y="147965"/>
                    <a:pt x="57873" y="162046"/>
                  </a:cubicBezTo>
                  <a:cubicBezTo>
                    <a:pt x="49143" y="168594"/>
                    <a:pt x="72501" y="178378"/>
                    <a:pt x="81023" y="185195"/>
                  </a:cubicBezTo>
                  <a:cubicBezTo>
                    <a:pt x="91886" y="193885"/>
                    <a:pt x="104172" y="200628"/>
                    <a:pt x="115747" y="208344"/>
                  </a:cubicBezTo>
                  <a:cubicBezTo>
                    <a:pt x="119605" y="219919"/>
                    <a:pt x="129715" y="231104"/>
                    <a:pt x="127322" y="243068"/>
                  </a:cubicBezTo>
                  <a:cubicBezTo>
                    <a:pt x="119832" y="280516"/>
                    <a:pt x="27599" y="277156"/>
                    <a:pt x="23149" y="277792"/>
                  </a:cubicBezTo>
                  <a:cubicBezTo>
                    <a:pt x="30866" y="285509"/>
                    <a:pt x="37777" y="294125"/>
                    <a:pt x="46299" y="300942"/>
                  </a:cubicBezTo>
                  <a:cubicBezTo>
                    <a:pt x="57162" y="309632"/>
                    <a:pt x="78295" y="310450"/>
                    <a:pt x="81023" y="324091"/>
                  </a:cubicBezTo>
                  <a:cubicBezTo>
                    <a:pt x="83751" y="337732"/>
                    <a:pt x="65590" y="347240"/>
                    <a:pt x="57873" y="358815"/>
                  </a:cubicBezTo>
                  <a:lnTo>
                    <a:pt x="0" y="347241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67200" y="3710058"/>
              <a:ext cx="439058" cy="222895"/>
            </a:xfrm>
            <a:custGeom>
              <a:avLst/>
              <a:gdLst>
                <a:gd name="connsiteX0" fmla="*/ 0 w 439058"/>
                <a:gd name="connsiteY0" fmla="*/ 72424 h 222895"/>
                <a:gd name="connsiteX1" fmla="*/ 81023 w 439058"/>
                <a:gd name="connsiteY1" fmla="*/ 49275 h 222895"/>
                <a:gd name="connsiteX2" fmla="*/ 92597 w 439058"/>
                <a:gd name="connsiteY2" fmla="*/ 107148 h 222895"/>
                <a:gd name="connsiteX3" fmla="*/ 127321 w 439058"/>
                <a:gd name="connsiteY3" fmla="*/ 118723 h 222895"/>
                <a:gd name="connsiteX4" fmla="*/ 185195 w 439058"/>
                <a:gd name="connsiteY4" fmla="*/ 37700 h 222895"/>
                <a:gd name="connsiteX5" fmla="*/ 219919 w 439058"/>
                <a:gd name="connsiteY5" fmla="*/ 49275 h 222895"/>
                <a:gd name="connsiteX6" fmla="*/ 208344 w 439058"/>
                <a:gd name="connsiteY6" fmla="*/ 118723 h 222895"/>
                <a:gd name="connsiteX7" fmla="*/ 196769 w 439058"/>
                <a:gd name="connsiteY7" fmla="*/ 153447 h 222895"/>
                <a:gd name="connsiteX8" fmla="*/ 266217 w 439058"/>
                <a:gd name="connsiteY8" fmla="*/ 165022 h 222895"/>
                <a:gd name="connsiteX9" fmla="*/ 312516 w 439058"/>
                <a:gd name="connsiteY9" fmla="*/ 118723 h 222895"/>
                <a:gd name="connsiteX10" fmla="*/ 370390 w 439058"/>
                <a:gd name="connsiteY10" fmla="*/ 130298 h 222895"/>
                <a:gd name="connsiteX11" fmla="*/ 347240 w 439058"/>
                <a:gd name="connsiteY11" fmla="*/ 153447 h 222895"/>
                <a:gd name="connsiteX12" fmla="*/ 393539 w 439058"/>
                <a:gd name="connsiteY12" fmla="*/ 222895 h 222895"/>
                <a:gd name="connsiteX13" fmla="*/ 428263 w 439058"/>
                <a:gd name="connsiteY13" fmla="*/ 83999 h 22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058" h="222895">
                  <a:moveTo>
                    <a:pt x="0" y="72424"/>
                  </a:moveTo>
                  <a:cubicBezTo>
                    <a:pt x="171808" y="-34956"/>
                    <a:pt x="81023" y="-5552"/>
                    <a:pt x="81023" y="49275"/>
                  </a:cubicBezTo>
                  <a:cubicBezTo>
                    <a:pt x="81023" y="68948"/>
                    <a:pt x="81684" y="90779"/>
                    <a:pt x="92597" y="107148"/>
                  </a:cubicBezTo>
                  <a:cubicBezTo>
                    <a:pt x="99365" y="117300"/>
                    <a:pt x="115746" y="114865"/>
                    <a:pt x="127321" y="118723"/>
                  </a:cubicBezTo>
                  <a:cubicBezTo>
                    <a:pt x="154329" y="37700"/>
                    <a:pt x="127322" y="56992"/>
                    <a:pt x="185195" y="37700"/>
                  </a:cubicBezTo>
                  <a:cubicBezTo>
                    <a:pt x="196770" y="41558"/>
                    <a:pt x="211292" y="40648"/>
                    <a:pt x="219919" y="49275"/>
                  </a:cubicBezTo>
                  <a:cubicBezTo>
                    <a:pt x="250914" y="80271"/>
                    <a:pt x="221133" y="93145"/>
                    <a:pt x="208344" y="118723"/>
                  </a:cubicBezTo>
                  <a:cubicBezTo>
                    <a:pt x="202888" y="129636"/>
                    <a:pt x="200627" y="141872"/>
                    <a:pt x="196769" y="153447"/>
                  </a:cubicBezTo>
                  <a:cubicBezTo>
                    <a:pt x="222162" y="178840"/>
                    <a:pt x="222459" y="192371"/>
                    <a:pt x="266217" y="165022"/>
                  </a:cubicBezTo>
                  <a:cubicBezTo>
                    <a:pt x="284725" y="153454"/>
                    <a:pt x="312516" y="118723"/>
                    <a:pt x="312516" y="118723"/>
                  </a:cubicBezTo>
                  <a:cubicBezTo>
                    <a:pt x="331807" y="122581"/>
                    <a:pt x="356479" y="116387"/>
                    <a:pt x="370390" y="130298"/>
                  </a:cubicBezTo>
                  <a:cubicBezTo>
                    <a:pt x="378107" y="138015"/>
                    <a:pt x="349034" y="142683"/>
                    <a:pt x="347240" y="153447"/>
                  </a:cubicBezTo>
                  <a:cubicBezTo>
                    <a:pt x="339765" y="198293"/>
                    <a:pt x="365187" y="203994"/>
                    <a:pt x="393539" y="222895"/>
                  </a:cubicBezTo>
                  <a:cubicBezTo>
                    <a:pt x="468526" y="197901"/>
                    <a:pt x="428263" y="223522"/>
                    <a:pt x="428263" y="8399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23061" y="4131796"/>
              <a:ext cx="498360" cy="3102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367507" y="4317458"/>
              <a:ext cx="1119444" cy="2648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380108" y="3272254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4738" y="476576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216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6200" y="274638"/>
            <a:ext cx="4800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CELL DRAWINGS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41" y="5562600"/>
            <a:ext cx="234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Information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876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CELL DRAWINGS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</a:t>
            </a:r>
            <a:r>
              <a:rPr lang="en-US" b="1" dirty="0" smtClean="0">
                <a:solidFill>
                  <a:srgbClr val="FF0000"/>
                </a:solidFill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Has a nucleus and organelles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Has chloroplast, cell wall, and large central vacuole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Eukaryotic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216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0" y="17526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17526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0919" y="39624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8615" y="2622698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946958"/>
            <a:ext cx="381000" cy="67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90800" y="1295400"/>
            <a:ext cx="6553200" cy="4144566"/>
            <a:chOff x="2590800" y="1295400"/>
            <a:chExt cx="6553200" cy="4144566"/>
          </a:xfrm>
        </p:grpSpPr>
        <p:pic>
          <p:nvPicPr>
            <p:cNvPr id="2050" name="Picture 2" descr="http://www.ib.bioninja.com.au/_Media/plant_cell_labelled_med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0200"/>
              <a:ext cx="6553200" cy="383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60985" y="1295400"/>
              <a:ext cx="1359543" cy="65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Nucleus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(with DNA)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0723" y="1600200"/>
              <a:ext cx="1043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Cytoplasm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 notes pp. 25-27</a:t>
            </a:r>
          </a:p>
          <a:p>
            <a:r>
              <a:rPr lang="en-US" dirty="0" smtClean="0"/>
              <a:t>Start planning your Cell Project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POGIL time again!</a:t>
            </a:r>
            <a:br>
              <a:rPr lang="en-US" dirty="0" smtClean="0"/>
            </a:br>
            <a:r>
              <a:rPr lang="en-US" dirty="0" smtClean="0"/>
              <a:t>Unit 3: POGIL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Bradley Hand ITC" pitchFamily="66" charset="0"/>
              </a:rPr>
              <a:t>Organelles in Eukaryotic Cells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Same POGIL groups as yesterday.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Project!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DUE DATE</a:t>
            </a:r>
            <a:r>
              <a:rPr lang="en-US" dirty="0" smtClean="0"/>
              <a:t>: Friday 9/30</a:t>
            </a:r>
          </a:p>
          <a:p>
            <a:r>
              <a:rPr lang="en-US" dirty="0" smtClean="0"/>
              <a:t>Test Grade!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5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86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4600" y="2819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Provide structure, support, shape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43146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Homeostasis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Regulates materials entering and leaving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2291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Control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Regulates </a:t>
            </a:r>
            <a:r>
              <a:rPr lang="en-US" b="1" dirty="0" smtClean="0">
                <a:solidFill>
                  <a:srgbClr val="0070C0"/>
                </a:solidFill>
              </a:rPr>
              <a:t>reproduction</a:t>
            </a:r>
            <a:r>
              <a:rPr lang="en-US" dirty="0" smtClean="0">
                <a:solidFill>
                  <a:srgbClr val="0070C0"/>
                </a:solidFill>
              </a:rPr>
              <a:t> and all cell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16815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3219" y="321580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3219" y="47500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12" descr="facilitatedDiffu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89" b="10345"/>
          <a:stretch>
            <a:fillRect/>
          </a:stretch>
        </p:blipFill>
        <p:spPr>
          <a:xfrm>
            <a:off x="4803481" y="1469922"/>
            <a:ext cx="2248395" cy="1161871"/>
          </a:xfrm>
          <a:prstGeom prst="rect">
            <a:avLst/>
          </a:prstGeom>
        </p:spPr>
      </p:pic>
      <p:pic>
        <p:nvPicPr>
          <p:cNvPr id="3074" name="Picture 2" descr="http://plantcellbiology.masters.grkraj.org/html/Plant_Cellular_Structures2-Cell_Wall_files/image01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04" y="2819400"/>
            <a:ext cx="2285999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94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6601" y="533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Cell Respiration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breaks down food into usable energy (ATP) using oxygen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87" y="1981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Photosynthesis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converts sunlight, CO</a:t>
            </a:r>
            <a:r>
              <a:rPr lang="en-US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, and water into glucose (food) and oxygen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602" y="3491185"/>
            <a:ext cx="234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Protein Synthesis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 assembles amino acids into proteins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http://www.penrules.com/_Media/art_mito_30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83" t="9427" r="11834" b="13482"/>
          <a:stretch/>
        </p:blipFill>
        <p:spPr bwMode="auto">
          <a:xfrm>
            <a:off x="4953000" y="533400"/>
            <a:ext cx="1752600" cy="1384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http://alltomatoes.com/wp-content/uploads/2013/11/chloroplast_color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31571"/>
            <a:ext cx="1895793" cy="97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hyperphysics.phy-astr.gsu.edu/hbase/biology/imgbio/ribosome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86" y="3540215"/>
            <a:ext cx="2402115" cy="164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696200" y="9488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250739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417624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40" y="838200"/>
            <a:ext cx="90065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Storage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stores water, food, or waste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148399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Suspends organelles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Site for chemical reactions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4" name="Picture 4" descr="http://hharriscell.weebly.com/uploads/1/9/3/9/1939930/369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67" y="798144"/>
            <a:ext cx="1706093" cy="2231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.slidesharecdn.com/organellesinananimalcellpresentationteacherversion08condensed-130822190610-phpapp01/95/organelles-in-an-animal-cell-6-638.jpg?cb=13771984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137512"/>
            <a:ext cx="2316629" cy="1739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6200" y="172926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7971" y="38224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Both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</a:t>
            </a:r>
            <a:r>
              <a:rPr lang="en-US" dirty="0" smtClean="0">
                <a:solidFill>
                  <a:srgbClr val="FF0000"/>
                </a:solidFill>
              </a:rPr>
              <a:t>Role, Audience, Format, and Topic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your RAFT choices on your 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“essays” should be written neatly in complete sentences.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509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Amoeba Sisters Video: </a:t>
            </a:r>
            <a:br>
              <a:rPr lang="en-US" dirty="0" smtClean="0"/>
            </a:br>
            <a:r>
              <a:rPr lang="en-US" dirty="0" smtClean="0">
                <a:latin typeface="Bradley Hand ITC" pitchFamily="66" charset="0"/>
              </a:rPr>
              <a:t>Prokaryotes &amp; Eukaryotes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7610"/>
            <a:ext cx="7886700" cy="3819353"/>
          </a:xfrm>
        </p:spPr>
        <p:txBody>
          <a:bodyPr/>
          <a:lstStyle/>
          <a:p>
            <a:r>
              <a:rPr lang="en-US" dirty="0" smtClean="0"/>
              <a:t>Complete the chart while we watch.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08" y="3147036"/>
            <a:ext cx="3678324" cy="302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048000"/>
            <a:ext cx="368545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radley Hand ITC" pitchFamily="66" charset="0"/>
              </a:rPr>
              <a:t>Nucleus, Cytoplasm, Membrane (3:47)</a:t>
            </a:r>
            <a:endParaRPr lang="en-US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 you watch the short video clip, pay attention to the structures we have just discussed.</a:t>
            </a:r>
          </a:p>
          <a:p>
            <a:pPr eaLnBrk="1" hangingPunct="1">
              <a:defRPr/>
            </a:pPr>
            <a:r>
              <a:rPr lang="en-US" dirty="0" smtClean="0"/>
              <a:t>Complete the question guide during/after the video clip.</a:t>
            </a:r>
          </a:p>
          <a:p>
            <a:pPr eaLnBrk="1" hangingPunct="1">
              <a:defRPr/>
            </a:pPr>
            <a:r>
              <a:rPr lang="en-US" dirty="0" smtClean="0"/>
              <a:t>Use the Word Banks to the right.</a:t>
            </a:r>
          </a:p>
        </p:txBody>
      </p:sp>
      <p:sp>
        <p:nvSpPr>
          <p:cNvPr id="60420" name="Action Button: Movie 3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05200" y="5257800"/>
            <a:ext cx="1524000" cy="1143000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486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http://www.pbslearningmedia.org/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Bradley Hand ITC" pitchFamily="66" charset="0"/>
              </a:rPr>
              <a:t>Organelles in the Cytoplasm</a:t>
            </a:r>
            <a:br>
              <a:rPr lang="en-US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Bradley Hand ITC" pitchFamily="66" charset="0"/>
              </a:rPr>
              <a:t>(6:06)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 you watch the short video clip, pay attention to the structures we have just discussed.</a:t>
            </a:r>
          </a:p>
          <a:p>
            <a:pPr eaLnBrk="1" hangingPunct="1">
              <a:defRPr/>
            </a:pPr>
            <a:r>
              <a:rPr lang="en-US" dirty="0" smtClean="0"/>
              <a:t>Complete the question guide during/after the video clip.</a:t>
            </a:r>
          </a:p>
          <a:p>
            <a:pPr eaLnBrk="1" hangingPunct="1">
              <a:defRPr/>
            </a:pPr>
            <a:r>
              <a:rPr lang="en-US" dirty="0" smtClean="0"/>
              <a:t>Use the Word Banks to the right.</a:t>
            </a:r>
          </a:p>
        </p:txBody>
      </p:sp>
      <p:sp>
        <p:nvSpPr>
          <p:cNvPr id="60420" name="Action Button: Movie 3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05200" y="5257800"/>
            <a:ext cx="1524000" cy="1143000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486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http://www.pbslearningmedia.org/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Organelle Practice (A and B)!!</a:t>
            </a:r>
          </a:p>
        </p:txBody>
      </p:sp>
      <p:pic>
        <p:nvPicPr>
          <p:cNvPr id="61443" name="Picture 5" descr="plantce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3465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1336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Use your notes to complete both sides of the practice sheet.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Check your answers at the SSS </a:t>
            </a:r>
            <a:r>
              <a:rPr lang="en-US" sz="2400" b="1" u="sng" dirty="0" smtClean="0">
                <a:solidFill>
                  <a:srgbClr val="0070C0"/>
                </a:solidFill>
              </a:rPr>
              <a:t>when you are finished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What do these pictures have in common?</a:t>
            </a:r>
          </a:p>
        </p:txBody>
      </p:sp>
      <p:pic>
        <p:nvPicPr>
          <p:cNvPr id="17411" name="Picture 8" descr="plant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0"/>
            <a:ext cx="17002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cell7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27500"/>
            <a:ext cx="28956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bacterial%20cell%20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7670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 descr="CELL-Red-Blood-C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219200"/>
            <a:ext cx="22907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2" descr="493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828800"/>
            <a:ext cx="2286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xplosion 1 10"/>
          <p:cNvSpPr>
            <a:spLocks noChangeArrowheads="1"/>
          </p:cNvSpPr>
          <p:nvPr/>
        </p:nvSpPr>
        <p:spPr bwMode="auto">
          <a:xfrm>
            <a:off x="381000" y="0"/>
            <a:ext cx="8763000" cy="7010400"/>
          </a:xfrm>
          <a:prstGeom prst="irregularSeal1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7200">
                <a:solidFill>
                  <a:srgbClr val="0070C0"/>
                </a:solidFill>
              </a:rPr>
              <a:t>They are all CELLS!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POGIL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Unit 3: POGIL #2</a:t>
            </a:r>
          </a:p>
          <a:p>
            <a:pPr algn="ctr">
              <a:buNone/>
            </a:pPr>
            <a:r>
              <a:rPr lang="en-US" dirty="0" smtClean="0">
                <a:latin typeface="Bradley Hand ITC" pitchFamily="66" charset="0"/>
              </a:rPr>
              <a:t>Prokaryotic and Eukaryotic Cells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86700" cy="994172"/>
          </a:xfrm>
        </p:spPr>
        <p:txBody>
          <a:bodyPr/>
          <a:lstStyle/>
          <a:p>
            <a:r>
              <a:rPr lang="en-US" smtClean="0"/>
              <a:t>POGIL </a:t>
            </a:r>
            <a:r>
              <a:rPr lang="en-US" dirty="0" smtClean="0"/>
              <a:t>ROLES: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MANAGER</a:t>
            </a:r>
            <a:r>
              <a:rPr lang="en-US" sz="1400" dirty="0" smtClean="0">
                <a:solidFill>
                  <a:srgbClr val="0070C0"/>
                </a:solidFill>
              </a:rPr>
              <a:t>  -</a:t>
            </a:r>
            <a:endParaRPr lang="en-US" sz="1400" i="1" dirty="0" smtClean="0">
              <a:solidFill>
                <a:srgbClr val="0070C0"/>
              </a:solidFill>
            </a:endParaRPr>
          </a:p>
          <a:p>
            <a:r>
              <a:rPr lang="en-US" sz="1400" dirty="0" smtClean="0"/>
              <a:t>Manages </a:t>
            </a:r>
            <a:r>
              <a:rPr lang="en-US" sz="1400" dirty="0"/>
              <a:t>the group. </a:t>
            </a:r>
            <a:endParaRPr lang="en-US" sz="1400" dirty="0" smtClean="0"/>
          </a:p>
          <a:p>
            <a:r>
              <a:rPr lang="en-US" sz="1400" dirty="0" smtClean="0"/>
              <a:t>Ensures individuals are doing their job.</a:t>
            </a:r>
          </a:p>
          <a:p>
            <a:r>
              <a:rPr lang="en-US" sz="1400" b="1" dirty="0" smtClean="0"/>
              <a:t>Makes sure all members are on task and participating</a:t>
            </a:r>
          </a:p>
          <a:p>
            <a:r>
              <a:rPr lang="en-US" sz="1400" b="1" dirty="0" smtClean="0"/>
              <a:t>The only member that may speak/ask the teacher questions (must </a:t>
            </a:r>
            <a:r>
              <a:rPr lang="en-US" sz="1400" b="1" dirty="0"/>
              <a:t>raise his or her </a:t>
            </a:r>
            <a:r>
              <a:rPr lang="en-US" sz="1400" b="1" dirty="0" smtClean="0"/>
              <a:t>hand </a:t>
            </a:r>
            <a:r>
              <a:rPr lang="en-US" sz="1400" b="1" dirty="0"/>
              <a:t>to be recognized.)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READER</a:t>
            </a:r>
            <a:r>
              <a:rPr lang="en-US" sz="1400" dirty="0" smtClean="0">
                <a:solidFill>
                  <a:srgbClr val="FF0000"/>
                </a:solidFill>
              </a:rPr>
              <a:t> – </a:t>
            </a:r>
            <a:endParaRPr lang="en-US" sz="1400" i="1" dirty="0" smtClean="0">
              <a:solidFill>
                <a:srgbClr val="FF0000"/>
              </a:solidFill>
            </a:endParaRPr>
          </a:p>
          <a:p>
            <a:r>
              <a:rPr lang="en-US" sz="1400" b="1" dirty="0"/>
              <a:t>Reads the activity out loud to the group. </a:t>
            </a:r>
            <a:endParaRPr lang="en-US" sz="1400" b="1" dirty="0" smtClean="0"/>
          </a:p>
          <a:p>
            <a:r>
              <a:rPr lang="en-US" sz="1400" dirty="0" smtClean="0"/>
              <a:t>Speaks at a volume that only their group can hear.</a:t>
            </a:r>
          </a:p>
          <a:p>
            <a:r>
              <a:rPr lang="en-US" sz="1400" dirty="0" smtClean="0"/>
              <a:t>Helps </a:t>
            </a:r>
            <a:r>
              <a:rPr lang="en-US" sz="1400" dirty="0"/>
              <a:t>to keep everyone in the group together.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Manager will tell the </a:t>
            </a:r>
            <a:r>
              <a:rPr lang="en-US" sz="1400" dirty="0" smtClean="0"/>
              <a:t>Reader </a:t>
            </a:r>
            <a:r>
              <a:rPr lang="en-US" sz="1400" dirty="0"/>
              <a:t>when it is time to read the next part of the activity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RECORDER</a:t>
            </a:r>
            <a:r>
              <a:rPr lang="en-US" sz="1400" dirty="0" smtClean="0">
                <a:solidFill>
                  <a:srgbClr val="00B050"/>
                </a:solidFill>
              </a:rPr>
              <a:t>– </a:t>
            </a:r>
            <a:endParaRPr lang="en-US" sz="1400" i="1" dirty="0">
              <a:solidFill>
                <a:srgbClr val="00B050"/>
              </a:solidFill>
            </a:endParaRPr>
          </a:p>
          <a:p>
            <a:r>
              <a:rPr lang="en-US" sz="1400" b="1" dirty="0"/>
              <a:t>Writes down the names and roles of everyone in the group on the sticky note</a:t>
            </a:r>
          </a:p>
          <a:p>
            <a:r>
              <a:rPr lang="en-US" sz="1400" dirty="0"/>
              <a:t>Turns in sticky note with the </a:t>
            </a:r>
            <a:r>
              <a:rPr lang="en-US" sz="1400" dirty="0" smtClean="0"/>
              <a:t>POGIL</a:t>
            </a:r>
          </a:p>
          <a:p>
            <a:r>
              <a:rPr lang="en-US" sz="1400" b="1" dirty="0" smtClean="0"/>
              <a:t>Be prepared to record answers to #7 on and #12 Model 2 , #16 and #17 on Model 3 – on the main board if called on</a:t>
            </a:r>
            <a:endParaRPr lang="en-US" sz="1400" b="1" dirty="0"/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REPORTER</a:t>
            </a:r>
            <a:r>
              <a:rPr lang="en-US" sz="1400" dirty="0" smtClean="0">
                <a:solidFill>
                  <a:srgbClr val="7030A0"/>
                </a:solidFill>
              </a:rPr>
              <a:t>– </a:t>
            </a:r>
          </a:p>
          <a:p>
            <a:pPr marL="457200" indent="-457200"/>
            <a:r>
              <a:rPr lang="en-US" sz="1400" dirty="0" smtClean="0"/>
              <a:t>Shares out answers to </a:t>
            </a:r>
            <a:r>
              <a:rPr lang="en-US" sz="1400" b="1" dirty="0" smtClean="0"/>
              <a:t>#12 and #18 during “class check”</a:t>
            </a:r>
          </a:p>
          <a:p>
            <a:pPr marL="457200" indent="-457200"/>
            <a:r>
              <a:rPr lang="en-US" sz="1400" dirty="0" smtClean="0"/>
              <a:t>Shares aloud the answers to </a:t>
            </a:r>
            <a:r>
              <a:rPr lang="en-US" sz="1400" b="1" dirty="0" smtClean="0"/>
              <a:t>#7 on Model 2 , #16 and #17 on Model 3 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293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86700" cy="994172"/>
          </a:xfrm>
        </p:spPr>
        <p:txBody>
          <a:bodyPr/>
          <a:lstStyle/>
          <a:p>
            <a:r>
              <a:rPr lang="en-US" dirty="0" smtClean="0"/>
              <a:t>Today’s POGIL ROLES: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MANAGER</a:t>
            </a:r>
            <a:r>
              <a:rPr lang="en-US" sz="1400" dirty="0" smtClean="0">
                <a:solidFill>
                  <a:srgbClr val="0070C0"/>
                </a:solidFill>
              </a:rPr>
              <a:t>  - </a:t>
            </a:r>
            <a:r>
              <a:rPr lang="en-US" sz="1400" i="1" dirty="0" smtClean="0">
                <a:solidFill>
                  <a:srgbClr val="0070C0"/>
                </a:solidFill>
              </a:rPr>
              <a:t>Lowest # in group</a:t>
            </a:r>
          </a:p>
          <a:p>
            <a:r>
              <a:rPr lang="en-US" sz="1400" dirty="0" smtClean="0"/>
              <a:t>Manages </a:t>
            </a:r>
            <a:r>
              <a:rPr lang="en-US" sz="1400" dirty="0"/>
              <a:t>the group. </a:t>
            </a:r>
            <a:endParaRPr lang="en-US" sz="1400" dirty="0" smtClean="0"/>
          </a:p>
          <a:p>
            <a:r>
              <a:rPr lang="en-US" sz="1400" dirty="0" smtClean="0"/>
              <a:t>Ensures individuals are doing their job.</a:t>
            </a:r>
          </a:p>
          <a:p>
            <a:r>
              <a:rPr lang="en-US" sz="1400" b="1" dirty="0" smtClean="0"/>
              <a:t>Makes sure all members are on task and participating</a:t>
            </a:r>
          </a:p>
          <a:p>
            <a:r>
              <a:rPr lang="en-US" sz="1400" b="1" dirty="0" smtClean="0"/>
              <a:t>The only member that may speak/ask the teacher questions (must </a:t>
            </a:r>
            <a:r>
              <a:rPr lang="en-US" sz="1400" b="1" dirty="0"/>
              <a:t>raise his or her </a:t>
            </a:r>
            <a:r>
              <a:rPr lang="en-US" sz="1400" b="1" dirty="0" smtClean="0"/>
              <a:t>hand </a:t>
            </a:r>
            <a:r>
              <a:rPr lang="en-US" sz="1400" b="1" dirty="0"/>
              <a:t>to be recognized.)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READER</a:t>
            </a:r>
            <a:r>
              <a:rPr lang="en-US" sz="1400" dirty="0" smtClean="0">
                <a:solidFill>
                  <a:srgbClr val="FF0000"/>
                </a:solidFill>
              </a:rPr>
              <a:t> – </a:t>
            </a:r>
            <a:r>
              <a:rPr lang="en-US" sz="1400" i="1" dirty="0" smtClean="0">
                <a:solidFill>
                  <a:srgbClr val="FF0000"/>
                </a:solidFill>
              </a:rPr>
              <a:t>Highest # in group</a:t>
            </a:r>
          </a:p>
          <a:p>
            <a:r>
              <a:rPr lang="en-US" sz="1400" b="1" dirty="0"/>
              <a:t>Reads the activity out loud to the group. </a:t>
            </a:r>
            <a:endParaRPr lang="en-US" sz="1400" b="1" dirty="0" smtClean="0"/>
          </a:p>
          <a:p>
            <a:r>
              <a:rPr lang="en-US" sz="1400" dirty="0" smtClean="0"/>
              <a:t>Speaks at a volume that only their group can hear.</a:t>
            </a:r>
          </a:p>
          <a:p>
            <a:r>
              <a:rPr lang="en-US" sz="1400" dirty="0" smtClean="0"/>
              <a:t>Helps </a:t>
            </a:r>
            <a:r>
              <a:rPr lang="en-US" sz="1400" dirty="0"/>
              <a:t>to keep everyone in the group together.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Manager will tell the </a:t>
            </a:r>
            <a:r>
              <a:rPr lang="en-US" sz="1400" dirty="0" smtClean="0"/>
              <a:t>Reader </a:t>
            </a:r>
            <a:r>
              <a:rPr lang="en-US" sz="1400" dirty="0"/>
              <a:t>when it is time to read the next part of the activity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RECORDER</a:t>
            </a:r>
            <a:r>
              <a:rPr lang="en-US" sz="1400" dirty="0" smtClean="0">
                <a:solidFill>
                  <a:srgbClr val="00B050"/>
                </a:solidFill>
              </a:rPr>
              <a:t>– </a:t>
            </a:r>
            <a:r>
              <a:rPr lang="en-US" sz="1400" i="1" dirty="0" smtClean="0">
                <a:solidFill>
                  <a:srgbClr val="00B050"/>
                </a:solidFill>
              </a:rPr>
              <a:t>Second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i="1" dirty="0">
                <a:solidFill>
                  <a:srgbClr val="00B050"/>
                </a:solidFill>
              </a:rPr>
              <a:t>Lowest # in group</a:t>
            </a:r>
          </a:p>
          <a:p>
            <a:r>
              <a:rPr lang="en-US" sz="1400" b="1" dirty="0"/>
              <a:t>Writes down the names and roles of everyone in the group on the sticky note</a:t>
            </a:r>
          </a:p>
          <a:p>
            <a:r>
              <a:rPr lang="en-US" sz="1400" dirty="0"/>
              <a:t>Turns in sticky note with the </a:t>
            </a:r>
            <a:r>
              <a:rPr lang="en-US" sz="1400" dirty="0" smtClean="0"/>
              <a:t>POGIL</a:t>
            </a:r>
          </a:p>
          <a:p>
            <a:r>
              <a:rPr lang="en-US" sz="1400" b="1" dirty="0" smtClean="0"/>
              <a:t>Be prepared to record answers to #7 on and #12 Model 2 , #16 and #17 on Model 3 – on the main board if called on</a:t>
            </a:r>
            <a:endParaRPr lang="en-US" sz="1400" b="1" dirty="0"/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REPORTER</a:t>
            </a:r>
            <a:r>
              <a:rPr lang="en-US" sz="1400" dirty="0" smtClean="0">
                <a:solidFill>
                  <a:srgbClr val="7030A0"/>
                </a:solidFill>
              </a:rPr>
              <a:t>– </a:t>
            </a:r>
            <a:r>
              <a:rPr lang="en-US" sz="1400" i="1" dirty="0" smtClean="0">
                <a:solidFill>
                  <a:srgbClr val="7030A0"/>
                </a:solidFill>
              </a:rPr>
              <a:t>Second Highest # in group</a:t>
            </a:r>
            <a:endParaRPr lang="en-US" sz="1400" dirty="0" smtClean="0">
              <a:solidFill>
                <a:srgbClr val="7030A0"/>
              </a:solidFill>
            </a:endParaRPr>
          </a:p>
          <a:p>
            <a:pPr marL="457200" indent="-457200"/>
            <a:r>
              <a:rPr lang="en-US" sz="1400" dirty="0" smtClean="0"/>
              <a:t>Shares out answers to </a:t>
            </a:r>
            <a:r>
              <a:rPr lang="en-US" sz="1400" b="1" dirty="0" smtClean="0"/>
              <a:t>#12 and #18 during “class check”</a:t>
            </a:r>
          </a:p>
          <a:p>
            <a:pPr marL="457200" indent="-457200"/>
            <a:r>
              <a:rPr lang="en-US" sz="1400" dirty="0" smtClean="0"/>
              <a:t>Shares aloud the answers to </a:t>
            </a:r>
            <a:r>
              <a:rPr lang="en-US" sz="1400" b="1" dirty="0" smtClean="0"/>
              <a:t>#7 on Model 2 , #16 and #17 on Model 3 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541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#7 Model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#12 Model 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1"/>
            <a:ext cx="42782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3352800"/>
            <a:ext cx="51720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#16 and #17 on Model 3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031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505200"/>
            <a:ext cx="111830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887</Words>
  <Application>Microsoft Office PowerPoint</Application>
  <PresentationFormat>On-screen Show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Unit 3: Cells</vt:lpstr>
      <vt:lpstr>Cell Project!</vt:lpstr>
      <vt:lpstr>What do these pictures have in common?</vt:lpstr>
      <vt:lpstr>It’s POGIL Time!</vt:lpstr>
      <vt:lpstr>POGIL ROLES:</vt:lpstr>
      <vt:lpstr>Today’s POGIL ROLES:</vt:lpstr>
      <vt:lpstr>#7 Model 2</vt:lpstr>
      <vt:lpstr>#12 Model 2</vt:lpstr>
      <vt:lpstr>#16 and #17 on Model 3</vt:lpstr>
      <vt:lpstr>Class Check #18</vt:lpstr>
      <vt:lpstr>Slide 11</vt:lpstr>
      <vt:lpstr>Slide 12</vt:lpstr>
      <vt:lpstr>CELL DRAWINGS </vt:lpstr>
      <vt:lpstr>Slide 14</vt:lpstr>
      <vt:lpstr>CELL DRAWINGS </vt:lpstr>
      <vt:lpstr>Slide 16</vt:lpstr>
      <vt:lpstr>CELL DRAWINGS </vt:lpstr>
      <vt:lpstr>Tonight’s Homework:</vt:lpstr>
      <vt:lpstr>POGIL time again! Unit 3: POGIL 3  Organelles in Eukaryotic Cells</vt:lpstr>
      <vt:lpstr>Slide 20</vt:lpstr>
      <vt:lpstr>Slide 21</vt:lpstr>
      <vt:lpstr>Slide 22</vt:lpstr>
      <vt:lpstr>RAFT Assignment</vt:lpstr>
      <vt:lpstr>Amoeba Sisters Video:  Prokaryotes &amp; Eukaryotes</vt:lpstr>
      <vt:lpstr>Nucleus, Cytoplasm, Membrane (3:47)</vt:lpstr>
      <vt:lpstr>Organelles in the Cytoplasm (6:06)</vt:lpstr>
      <vt:lpstr>Cell Organelle Practice (A and B)!!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Cells</dc:title>
  <dc:creator>Computer</dc:creator>
  <cp:lastModifiedBy>Computer</cp:lastModifiedBy>
  <cp:revision>46</cp:revision>
  <cp:lastPrinted>2016-02-11T16:05:18Z</cp:lastPrinted>
  <dcterms:created xsi:type="dcterms:W3CDTF">2016-02-10T22:52:19Z</dcterms:created>
  <dcterms:modified xsi:type="dcterms:W3CDTF">2016-06-30T18:01:44Z</dcterms:modified>
</cp:coreProperties>
</file>