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64" r:id="rId3"/>
    <p:sldId id="265" r:id="rId4"/>
    <p:sldId id="266" r:id="rId5"/>
    <p:sldId id="267" r:id="rId6"/>
    <p:sldId id="258" r:id="rId7"/>
    <p:sldId id="259" r:id="rId8"/>
    <p:sldId id="260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D3B424-50A1-4C71-B55E-0070DD51EC56}" type="datetimeFigureOut">
              <a:rPr lang="en-US" smtClean="0"/>
              <a:t>5/16/2017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29C997-C7EA-4D87-90B0-F4A3F0BC60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9721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77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1177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1F93372-3F12-40EE-9DB8-70952F661454}" type="slidenum">
              <a:rPr lang="en-US" altLang="en-US" smtClean="0"/>
              <a:pPr/>
              <a:t>5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1790833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75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075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7B525D9-34EA-4A6D-9473-891852DBBE48}" type="slidenum">
              <a:rPr lang="en-US" altLang="en-US" smtClean="0"/>
              <a:pPr/>
              <a:t>6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785608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99396-412F-4915-BFC6-FC895F108082}" type="datetimeFigureOut">
              <a:rPr lang="en-US" smtClean="0"/>
              <a:t>5/16/2017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C0192-D313-42A8-9D80-05516BF89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07390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99396-412F-4915-BFC6-FC895F108082}" type="datetimeFigureOut">
              <a:rPr lang="en-US" smtClean="0"/>
              <a:t>5/16/2017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C0192-D313-42A8-9D80-05516BF89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431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99396-412F-4915-BFC6-FC895F108082}" type="datetimeFigureOut">
              <a:rPr lang="en-US" smtClean="0"/>
              <a:t>5/16/2017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C0192-D313-42A8-9D80-05516BF89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3854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99396-412F-4915-BFC6-FC895F108082}" type="datetimeFigureOut">
              <a:rPr lang="en-US" smtClean="0"/>
              <a:t>5/16/2017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C0192-D313-42A8-9D80-05516BF89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7658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99396-412F-4915-BFC6-FC895F108082}" type="datetimeFigureOut">
              <a:rPr lang="en-US" smtClean="0"/>
              <a:t>5/16/2017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C0192-D313-42A8-9D80-05516BF89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3741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99396-412F-4915-BFC6-FC895F108082}" type="datetimeFigureOut">
              <a:rPr lang="en-US" smtClean="0"/>
              <a:t>5/16/2017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C0192-D313-42A8-9D80-05516BF89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854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99396-412F-4915-BFC6-FC895F108082}" type="datetimeFigureOut">
              <a:rPr lang="en-US" smtClean="0"/>
              <a:t>5/16/2017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C0192-D313-42A8-9D80-05516BF89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6629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99396-412F-4915-BFC6-FC895F108082}" type="datetimeFigureOut">
              <a:rPr lang="en-US" smtClean="0"/>
              <a:t>5/16/2017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C0192-D313-42A8-9D80-05516BF89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2716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99396-412F-4915-BFC6-FC895F108082}" type="datetimeFigureOut">
              <a:rPr lang="en-US" smtClean="0"/>
              <a:t>5/16/2017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C0192-D313-42A8-9D80-05516BF89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330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99396-412F-4915-BFC6-FC895F108082}" type="datetimeFigureOut">
              <a:rPr lang="en-US" smtClean="0"/>
              <a:t>5/16/2017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C0192-D313-42A8-9D80-05516BF89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61380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99396-412F-4915-BFC6-FC895F108082}" type="datetimeFigureOut">
              <a:rPr lang="en-US" smtClean="0"/>
              <a:t>5/16/2017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C0192-D313-42A8-9D80-05516BF89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9013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99396-412F-4915-BFC6-FC895F108082}" type="datetimeFigureOut">
              <a:rPr lang="en-US" smtClean="0"/>
              <a:t>5/16/2017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3C0192-D313-42A8-9D80-05516BF89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922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en.wikipedia.org/wiki/File:Pest_resistance_labelled_light.svg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7VM9YxmULuo&amp;index=24&amp;list=PLwL0Myd7Dk1F0iQPGrjehze3eDpco1eVz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en.wikipedia.org/wiki/File:Pest_resistance_labelled_light.svg" TargetMode="Externa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tvi.pbslearningmedia.org/favorites/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ANNOTATIONS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6003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274638"/>
            <a:ext cx="7867650" cy="11430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Back to those annotations!</a:t>
            </a:r>
            <a:endParaRPr lang="en-US" dirty="0"/>
          </a:p>
        </p:txBody>
      </p:sp>
      <p:pic>
        <p:nvPicPr>
          <p:cNvPr id="113667" name="Picture 3" descr="Image result for antibiotic resistance carto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1905000"/>
            <a:ext cx="4343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3668" name="TextBox 5"/>
          <p:cNvSpPr txBox="1">
            <a:spLocks noChangeArrowheads="1"/>
          </p:cNvSpPr>
          <p:nvPr/>
        </p:nvSpPr>
        <p:spPr bwMode="auto">
          <a:xfrm>
            <a:off x="6837364" y="1598613"/>
            <a:ext cx="3621087" cy="3968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b="1"/>
              <a:t>Conclusions:</a:t>
            </a:r>
          </a:p>
          <a:p>
            <a:endParaRPr lang="en-US" altLang="en-US"/>
          </a:p>
          <a:p>
            <a:endParaRPr lang="en-US" altLang="en-US"/>
          </a:p>
          <a:p>
            <a:endParaRPr lang="en-US" altLang="en-US"/>
          </a:p>
          <a:p>
            <a:endParaRPr lang="en-US" altLang="en-US"/>
          </a:p>
          <a:p>
            <a:endParaRPr lang="en-US" altLang="en-US"/>
          </a:p>
          <a:p>
            <a:endParaRPr lang="en-US" altLang="en-US"/>
          </a:p>
          <a:p>
            <a:endParaRPr lang="en-US" altLang="en-US"/>
          </a:p>
          <a:p>
            <a:endParaRPr lang="en-US" altLang="en-US"/>
          </a:p>
          <a:p>
            <a:endParaRPr lang="en-US" altLang="en-US"/>
          </a:p>
          <a:p>
            <a:endParaRPr lang="en-US" altLang="en-US"/>
          </a:p>
          <a:p>
            <a:endParaRPr lang="en-US" altLang="en-US"/>
          </a:p>
          <a:p>
            <a:endParaRPr lang="en-US" altLang="en-US"/>
          </a:p>
          <a:p>
            <a:endParaRPr lang="en-US" altLang="en-US"/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6854825" y="2057401"/>
            <a:ext cx="34036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/>
              <a:t>Some bacteria have a </a:t>
            </a:r>
            <a:r>
              <a:rPr lang="en-US" altLang="en-US">
                <a:solidFill>
                  <a:srgbClr val="FF0000"/>
                </a:solidFill>
              </a:rPr>
              <a:t>random gene mutation for antibiotic resistance.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6862763" y="3222625"/>
            <a:ext cx="3395662" cy="92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/>
              <a:t>Antibiotic resistance is a survival </a:t>
            </a:r>
            <a:r>
              <a:rPr lang="en-US" altLang="en-US">
                <a:solidFill>
                  <a:srgbClr val="FF0000"/>
                </a:solidFill>
              </a:rPr>
              <a:t>adaptation</a:t>
            </a:r>
            <a:r>
              <a:rPr lang="en-US" altLang="en-US"/>
              <a:t> that gives some bacteria greater </a:t>
            </a:r>
            <a:r>
              <a:rPr lang="en-US" altLang="en-US">
                <a:solidFill>
                  <a:srgbClr val="FF0000"/>
                </a:solidFill>
              </a:rPr>
              <a:t>fitness</a:t>
            </a:r>
            <a:r>
              <a:rPr lang="en-US" altLang="en-US"/>
              <a:t>.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6862763" y="4364039"/>
            <a:ext cx="3395662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>
                <a:solidFill>
                  <a:srgbClr val="FF0000"/>
                </a:solidFill>
              </a:rPr>
              <a:t>Resistant bacteria survive</a:t>
            </a:r>
            <a:r>
              <a:rPr lang="en-US" altLang="en-US"/>
              <a:t>, </a:t>
            </a:r>
            <a:r>
              <a:rPr lang="en-US" altLang="en-US">
                <a:solidFill>
                  <a:srgbClr val="FF0000"/>
                </a:solidFill>
              </a:rPr>
              <a:t>reproduce</a:t>
            </a:r>
            <a:r>
              <a:rPr lang="en-US" altLang="en-US"/>
              <a:t>, &amp; pass their resistance genes to future generations.</a:t>
            </a:r>
          </a:p>
          <a:p>
            <a:endParaRPr lang="en-US" altLang="en-US"/>
          </a:p>
          <a:p>
            <a:r>
              <a:rPr lang="en-US" altLang="en-US"/>
              <a:t>Eventually the </a:t>
            </a:r>
            <a:r>
              <a:rPr lang="en-US" altLang="en-US">
                <a:solidFill>
                  <a:srgbClr val="FF0000"/>
                </a:solidFill>
              </a:rPr>
              <a:t>majority of the population is resistant </a:t>
            </a:r>
            <a:r>
              <a:rPr lang="en-US" altLang="en-US"/>
              <a:t>to our antibiotic drugs.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2286000" y="381000"/>
            <a:ext cx="7772400" cy="73818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400" b="1"/>
              <a:t>Evolution Now: </a:t>
            </a:r>
            <a:r>
              <a:rPr lang="en-US" altLang="en-US" sz="2400" b="1">
                <a:latin typeface="Ravie" panose="040408050508090206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Antibiotic Resistance</a:t>
            </a:r>
          </a:p>
          <a:p>
            <a:endParaRPr lang="en-US" altLang="en-US"/>
          </a:p>
        </p:txBody>
      </p:sp>
      <p:sp>
        <p:nvSpPr>
          <p:cNvPr id="11" name="Oval 10"/>
          <p:cNvSpPr/>
          <p:nvPr/>
        </p:nvSpPr>
        <p:spPr>
          <a:xfrm>
            <a:off x="4876800" y="304800"/>
            <a:ext cx="2362200" cy="6096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7162800" y="304800"/>
            <a:ext cx="2514600" cy="6096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4114800" y="2209800"/>
            <a:ext cx="762000" cy="381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2667000" y="2743200"/>
            <a:ext cx="762000" cy="381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4114800" y="5638800"/>
            <a:ext cx="1219200" cy="304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678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0" grpId="0"/>
      <p:bldP spid="8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4690" name="Picture 3" descr="Image result for resistance to antibiotic vancomycin grap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685800"/>
            <a:ext cx="4572000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4691" name="Text Box 13"/>
          <p:cNvSpPr txBox="1">
            <a:spLocks noChangeArrowheads="1"/>
          </p:cNvSpPr>
          <p:nvPr/>
        </p:nvSpPr>
        <p:spPr bwMode="auto">
          <a:xfrm>
            <a:off x="6705600" y="457200"/>
            <a:ext cx="3581400" cy="4572000"/>
          </a:xfrm>
          <a:prstGeom prst="rect">
            <a:avLst/>
          </a:prstGeom>
          <a:solidFill>
            <a:srgbClr val="FFFFFF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b="1">
                <a:latin typeface="Calibri" panose="020F0502020204030204" pitchFamily="34" charset="0"/>
              </a:rPr>
              <a:t>O:</a:t>
            </a:r>
          </a:p>
          <a:p>
            <a:endParaRPr lang="en-US" altLang="en-US" b="1">
              <a:latin typeface="Calibri" panose="020F0502020204030204" pitchFamily="34" charset="0"/>
            </a:endParaRPr>
          </a:p>
          <a:p>
            <a:endParaRPr lang="en-US" altLang="en-US" b="1">
              <a:latin typeface="Calibri" panose="020F0502020204030204" pitchFamily="34" charset="0"/>
            </a:endParaRPr>
          </a:p>
          <a:p>
            <a:r>
              <a:rPr lang="en-US" altLang="en-US" b="1">
                <a:latin typeface="Calibri" panose="020F0502020204030204" pitchFamily="34" charset="0"/>
              </a:rPr>
              <a:t>C:</a:t>
            </a:r>
          </a:p>
          <a:p>
            <a:endParaRPr lang="en-US" altLang="en-US" b="1">
              <a:latin typeface="Calibri" panose="020F0502020204030204" pitchFamily="34" charset="0"/>
            </a:endParaRPr>
          </a:p>
          <a:p>
            <a:endParaRPr lang="en-US" altLang="en-US" b="1">
              <a:latin typeface="Calibri" panose="020F0502020204030204" pitchFamily="34" charset="0"/>
            </a:endParaRPr>
          </a:p>
          <a:p>
            <a:endParaRPr lang="en-US" altLang="en-US" b="1">
              <a:latin typeface="Calibri" panose="020F0502020204030204" pitchFamily="34" charset="0"/>
            </a:endParaRPr>
          </a:p>
          <a:p>
            <a:endParaRPr lang="en-US" altLang="en-US" b="1">
              <a:latin typeface="Calibri" panose="020F0502020204030204" pitchFamily="34" charset="0"/>
            </a:endParaRPr>
          </a:p>
          <a:p>
            <a:r>
              <a:rPr lang="en-US" altLang="en-US" b="1">
                <a:latin typeface="Calibri" panose="020F0502020204030204" pitchFamily="34" charset="0"/>
              </a:rPr>
              <a:t>V:</a:t>
            </a:r>
          </a:p>
          <a:p>
            <a:endParaRPr lang="en-US" altLang="en-US" b="1">
              <a:latin typeface="Calibri" panose="020F0502020204030204" pitchFamily="34" charset="0"/>
            </a:endParaRPr>
          </a:p>
          <a:p>
            <a:endParaRPr lang="en-US" altLang="en-US" b="1">
              <a:latin typeface="Calibri" panose="020F0502020204030204" pitchFamily="34" charset="0"/>
            </a:endParaRPr>
          </a:p>
          <a:p>
            <a:r>
              <a:rPr lang="en-US" altLang="en-US" b="1">
                <a:latin typeface="Calibri" panose="020F0502020204030204" pitchFamily="34" charset="0"/>
              </a:rPr>
              <a:t>S:</a:t>
            </a:r>
          </a:p>
          <a:p>
            <a:pPr>
              <a:spcAft>
                <a:spcPts val="1000"/>
              </a:spcAft>
            </a:pPr>
            <a:endParaRPr lang="en-US" altLang="en-US" sz="1600" b="1">
              <a:latin typeface="Calibri" panose="020F0502020204030204" pitchFamily="34" charset="0"/>
            </a:endParaRPr>
          </a:p>
          <a:p>
            <a:pPr>
              <a:spcAft>
                <a:spcPts val="1000"/>
              </a:spcAft>
            </a:pPr>
            <a:endParaRPr lang="en-US" altLang="en-US" sz="2800"/>
          </a:p>
        </p:txBody>
      </p:sp>
      <p:sp>
        <p:nvSpPr>
          <p:cNvPr id="114692" name="Text Box 14"/>
          <p:cNvSpPr txBox="1">
            <a:spLocks noChangeArrowheads="1"/>
          </p:cNvSpPr>
          <p:nvPr/>
        </p:nvSpPr>
        <p:spPr bwMode="auto">
          <a:xfrm>
            <a:off x="1752600" y="5181600"/>
            <a:ext cx="8610600" cy="1524000"/>
          </a:xfrm>
          <a:prstGeom prst="rect">
            <a:avLst/>
          </a:prstGeom>
          <a:solidFill>
            <a:srgbClr val="FFFFFF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Aft>
                <a:spcPts val="1000"/>
              </a:spcAft>
            </a:pPr>
            <a:r>
              <a:rPr lang="en-US" altLang="en-US" sz="1100">
                <a:latin typeface="Calibri" panose="020F0502020204030204" pitchFamily="34" charset="0"/>
              </a:rPr>
              <a:t>Conclusions:</a:t>
            </a:r>
            <a:endParaRPr lang="en-US" altLang="en-US"/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7086600" y="2667001"/>
            <a:ext cx="32004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/>
              <a:t>Some bacteria have </a:t>
            </a:r>
            <a:r>
              <a:rPr lang="en-US" altLang="en-US">
                <a:solidFill>
                  <a:srgbClr val="FF0000"/>
                </a:solidFill>
              </a:rPr>
              <a:t>gene</a:t>
            </a:r>
            <a:r>
              <a:rPr lang="en-US" altLang="en-US"/>
              <a:t> </a:t>
            </a:r>
            <a:r>
              <a:rPr lang="en-US" altLang="en-US">
                <a:solidFill>
                  <a:srgbClr val="FF0000"/>
                </a:solidFill>
              </a:rPr>
              <a:t>mutations</a:t>
            </a:r>
            <a:r>
              <a:rPr lang="en-US" altLang="en-US"/>
              <a:t> for </a:t>
            </a:r>
            <a:r>
              <a:rPr lang="en-US" altLang="en-US">
                <a:solidFill>
                  <a:srgbClr val="FF0000"/>
                </a:solidFill>
              </a:rPr>
              <a:t>resistance</a:t>
            </a:r>
            <a:r>
              <a:rPr lang="en-US" altLang="en-US"/>
              <a:t>.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7010400" y="457201"/>
            <a:ext cx="32004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/>
              <a:t>Bacteria </a:t>
            </a:r>
            <a:r>
              <a:rPr lang="en-US" altLang="en-US">
                <a:solidFill>
                  <a:srgbClr val="FF0000"/>
                </a:solidFill>
              </a:rPr>
              <a:t>reproduce quickly </a:t>
            </a:r>
            <a:r>
              <a:rPr lang="en-US" altLang="en-US"/>
              <a:t>and </a:t>
            </a:r>
            <a:r>
              <a:rPr lang="en-US" altLang="en-US">
                <a:solidFill>
                  <a:srgbClr val="FF0000"/>
                </a:solidFill>
              </a:rPr>
              <a:t>compete</a:t>
            </a:r>
            <a:r>
              <a:rPr lang="en-US" altLang="en-US"/>
              <a:t> for survival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7086600" y="1295400"/>
            <a:ext cx="33528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/>
              <a:t>Bacteria with the resistance gene/trait </a:t>
            </a:r>
            <a:r>
              <a:rPr lang="en-US" altLang="en-US">
                <a:solidFill>
                  <a:srgbClr val="FF0000"/>
                </a:solidFill>
              </a:rPr>
              <a:t>outcompete</a:t>
            </a:r>
            <a:r>
              <a:rPr lang="en-US" altLang="en-US"/>
              <a:t> and survive longer against the antibiotics and </a:t>
            </a:r>
            <a:r>
              <a:rPr lang="en-US" altLang="en-US">
                <a:solidFill>
                  <a:srgbClr val="FF0000"/>
                </a:solidFill>
              </a:rPr>
              <a:t>reproduce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7010400" y="3505201"/>
            <a:ext cx="3200400" cy="147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>
                <a:solidFill>
                  <a:srgbClr val="FF0000"/>
                </a:solidFill>
              </a:rPr>
              <a:t>Resistant</a:t>
            </a:r>
            <a:r>
              <a:rPr lang="en-US" altLang="en-US"/>
              <a:t> ba</a:t>
            </a:r>
            <a:r>
              <a:rPr lang="en-US" altLang="en-US">
                <a:solidFill>
                  <a:srgbClr val="FF0000"/>
                </a:solidFill>
              </a:rPr>
              <a:t>c</a:t>
            </a:r>
            <a:r>
              <a:rPr lang="en-US" altLang="en-US"/>
              <a:t>teria </a:t>
            </a:r>
            <a:r>
              <a:rPr lang="en-US" altLang="en-US">
                <a:solidFill>
                  <a:srgbClr val="FF0000"/>
                </a:solidFill>
              </a:rPr>
              <a:t>survive</a:t>
            </a:r>
            <a:r>
              <a:rPr lang="en-US" altLang="en-US"/>
              <a:t>, reproduce, and </a:t>
            </a:r>
            <a:r>
              <a:rPr lang="en-US" altLang="en-US">
                <a:solidFill>
                  <a:srgbClr val="FF0000"/>
                </a:solidFill>
              </a:rPr>
              <a:t>pass on their </a:t>
            </a:r>
            <a:r>
              <a:rPr lang="en-US" altLang="en-US"/>
              <a:t>antibiotic resistance </a:t>
            </a:r>
            <a:r>
              <a:rPr lang="en-US" altLang="en-US">
                <a:solidFill>
                  <a:srgbClr val="FF0000"/>
                </a:solidFill>
              </a:rPr>
              <a:t>genes</a:t>
            </a:r>
            <a:r>
              <a:rPr lang="en-US" altLang="en-US"/>
              <a:t> creating a resistant population.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1828800" y="5486400"/>
            <a:ext cx="83820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>
                <a:solidFill>
                  <a:srgbClr val="FF0000"/>
                </a:solidFill>
              </a:rPr>
              <a:t>Hospitals are a breeding ground for antibiotic resistant bacteria because there are many sick people (hosts) and antibiotics are frequently (and inappropriately) prescribed.  This creates an environment that favors bacteria with resistance genes.</a:t>
            </a:r>
            <a:endParaRPr lang="en-US" altLang="en-US"/>
          </a:p>
        </p:txBody>
      </p:sp>
      <p:sp>
        <p:nvSpPr>
          <p:cNvPr id="12" name="Oval 11"/>
          <p:cNvSpPr/>
          <p:nvPr/>
        </p:nvSpPr>
        <p:spPr>
          <a:xfrm>
            <a:off x="3200400" y="609600"/>
            <a:ext cx="1676400" cy="304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3429000" y="838200"/>
            <a:ext cx="685800" cy="304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Oval 13"/>
          <p:cNvSpPr/>
          <p:nvPr/>
        </p:nvSpPr>
        <p:spPr>
          <a:xfrm rot="18422109">
            <a:off x="2920207" y="2470944"/>
            <a:ext cx="3306762" cy="86995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987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 animBg="1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5714" name="Picture 1" descr="http://upload.wikimedia.org/wikipedia/commons/thumb/6/6e/Pest_resistance_labelled_light.svg/250px-Pest_resistance_labelled_light.svg.pn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1676400"/>
            <a:ext cx="4191000" cy="396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5715" name="Rectangle 1"/>
          <p:cNvSpPr>
            <a:spLocks noChangeArrowheads="1"/>
          </p:cNvSpPr>
          <p:nvPr/>
        </p:nvSpPr>
        <p:spPr bwMode="auto">
          <a:xfrm>
            <a:off x="1590675" y="-1588"/>
            <a:ext cx="9010650" cy="4603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400" b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Evolution Now: </a:t>
            </a:r>
            <a:r>
              <a:rPr lang="en-US" altLang="en-US" b="1">
                <a:latin typeface="Ravie" panose="040408050508090206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Pesticide/Herbicide/Insecticide Resistance</a:t>
            </a:r>
            <a:endParaRPr lang="en-US" altLang="en-US" sz="240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5716" name="Text Box 15"/>
          <p:cNvSpPr txBox="1">
            <a:spLocks noChangeArrowheads="1"/>
          </p:cNvSpPr>
          <p:nvPr/>
        </p:nvSpPr>
        <p:spPr bwMode="auto">
          <a:xfrm>
            <a:off x="1676400" y="1600201"/>
            <a:ext cx="3352800" cy="3717925"/>
          </a:xfrm>
          <a:prstGeom prst="rect">
            <a:avLst/>
          </a:prstGeom>
          <a:solidFill>
            <a:srgbClr val="FFFFFF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Aft>
                <a:spcPts val="1000"/>
              </a:spcAft>
            </a:pPr>
            <a:r>
              <a:rPr lang="en-US" altLang="en-US" sz="1100" b="1">
                <a:latin typeface="Calibri" panose="020F0502020204030204" pitchFamily="34" charset="0"/>
              </a:rPr>
              <a:t>Conclusions</a:t>
            </a:r>
            <a:r>
              <a:rPr lang="en-US" altLang="en-US" sz="1100">
                <a:latin typeface="Calibri" panose="020F0502020204030204" pitchFamily="34" charset="0"/>
              </a:rPr>
              <a:t>:</a:t>
            </a:r>
            <a:endParaRPr lang="en-US" altLang="en-US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752600" y="1905001"/>
            <a:ext cx="2743200" cy="2862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/>
              <a:t>Dark Moths = </a:t>
            </a:r>
          </a:p>
          <a:p>
            <a:endParaRPr lang="en-US" altLang="en-US"/>
          </a:p>
          <a:p>
            <a:endParaRPr lang="en-US" altLang="en-US"/>
          </a:p>
          <a:p>
            <a:endParaRPr lang="en-US" altLang="en-US"/>
          </a:p>
          <a:p>
            <a:r>
              <a:rPr lang="en-US" altLang="en-US"/>
              <a:t>Light Moths = </a:t>
            </a:r>
          </a:p>
          <a:p>
            <a:endParaRPr lang="en-US" altLang="en-US"/>
          </a:p>
          <a:p>
            <a:endParaRPr lang="en-US" altLang="en-US"/>
          </a:p>
          <a:p>
            <a:endParaRPr lang="en-US" altLang="en-US"/>
          </a:p>
          <a:p>
            <a:r>
              <a:rPr lang="en-US" altLang="en-US"/>
              <a:t>Selective Pressure (environmental) =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3352800" y="1828801"/>
            <a:ext cx="16002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>
                <a:solidFill>
                  <a:srgbClr val="FF0000"/>
                </a:solidFill>
              </a:rPr>
              <a:t>Pesticide Resistant 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352800" y="2895601"/>
            <a:ext cx="16002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>
                <a:solidFill>
                  <a:srgbClr val="FF0000"/>
                </a:solidFill>
              </a:rPr>
              <a:t>Pesticide Susceptible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3810000" y="4191001"/>
            <a:ext cx="16764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>
                <a:solidFill>
                  <a:srgbClr val="FF0000"/>
                </a:solidFill>
              </a:rPr>
              <a:t>Overspraying of pesticides</a:t>
            </a:r>
          </a:p>
        </p:txBody>
      </p:sp>
    </p:spTree>
    <p:extLst>
      <p:ext uri="{BB962C8B-B14F-4D97-AF65-F5344CB8AC3E}">
        <p14:creationId xmlns:p14="http://schemas.microsoft.com/office/powerpoint/2010/main" val="72738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6738" name="Picture 1" descr="Image result for pesticide resistance graph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685800"/>
            <a:ext cx="5791200" cy="571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6739" name="Text Box 16"/>
          <p:cNvSpPr txBox="1">
            <a:spLocks noChangeArrowheads="1"/>
          </p:cNvSpPr>
          <p:nvPr/>
        </p:nvSpPr>
        <p:spPr bwMode="auto">
          <a:xfrm>
            <a:off x="1752600" y="838200"/>
            <a:ext cx="2552700" cy="4495800"/>
          </a:xfrm>
          <a:prstGeom prst="rect">
            <a:avLst/>
          </a:prstGeom>
          <a:solidFill>
            <a:srgbClr val="FFFFFF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Aft>
                <a:spcPts val="1000"/>
              </a:spcAft>
            </a:pPr>
            <a:r>
              <a:rPr lang="en-US" altLang="en-US" sz="1100" b="1">
                <a:latin typeface="Calibri" panose="020F0502020204030204" pitchFamily="34" charset="0"/>
              </a:rPr>
              <a:t>Conclusions</a:t>
            </a:r>
            <a:r>
              <a:rPr lang="en-US" altLang="en-US" sz="1100">
                <a:latin typeface="Calibri" panose="020F0502020204030204" pitchFamily="34" charset="0"/>
              </a:rPr>
              <a:t>:</a:t>
            </a:r>
            <a:endParaRPr lang="en-US" altLang="en-US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905000" y="1143001"/>
            <a:ext cx="2209800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>
                <a:solidFill>
                  <a:srgbClr val="FF0000"/>
                </a:solidFill>
              </a:rPr>
              <a:t>Increased use of herbicides </a:t>
            </a:r>
            <a:r>
              <a:rPr lang="en-US" altLang="en-US"/>
              <a:t>and </a:t>
            </a:r>
            <a:r>
              <a:rPr lang="en-US" altLang="en-US">
                <a:solidFill>
                  <a:srgbClr val="FF0000"/>
                </a:solidFill>
              </a:rPr>
              <a:t>GMO</a:t>
            </a:r>
            <a:r>
              <a:rPr lang="en-US" altLang="en-US"/>
              <a:t> crops that produce herbicides have </a:t>
            </a:r>
            <a:r>
              <a:rPr lang="en-US" altLang="en-US">
                <a:solidFill>
                  <a:srgbClr val="FF0000"/>
                </a:solidFill>
              </a:rPr>
              <a:t>selected for </a:t>
            </a:r>
            <a:r>
              <a:rPr lang="en-US" altLang="en-US"/>
              <a:t>the evolution of </a:t>
            </a:r>
            <a:r>
              <a:rPr lang="en-US" altLang="en-US">
                <a:solidFill>
                  <a:srgbClr val="FF0000"/>
                </a:solidFill>
              </a:rPr>
              <a:t>more herbicide resistant weeds</a:t>
            </a:r>
            <a:r>
              <a:rPr lang="en-US" altLang="en-US"/>
              <a:t>.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905000" y="3886201"/>
            <a:ext cx="22860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>
                <a:solidFill>
                  <a:srgbClr val="FF0000"/>
                </a:solidFill>
              </a:rPr>
              <a:t>What should farmers do?</a:t>
            </a:r>
          </a:p>
        </p:txBody>
      </p:sp>
      <p:sp>
        <p:nvSpPr>
          <p:cNvPr id="6" name="Oval 5"/>
          <p:cNvSpPr/>
          <p:nvPr/>
        </p:nvSpPr>
        <p:spPr>
          <a:xfrm>
            <a:off x="6019800" y="685800"/>
            <a:ext cx="1524000" cy="457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305800" y="1066800"/>
            <a:ext cx="914400" cy="304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705600" y="1295400"/>
            <a:ext cx="1981200" cy="304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4953000" y="1752600"/>
            <a:ext cx="7620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6934200" y="2819400"/>
            <a:ext cx="609600" cy="0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34804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animBg="1"/>
      <p:bldP spid="7" grpId="0" animBg="1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676400" y="0"/>
            <a:ext cx="8839200" cy="65532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2800" dirty="0"/>
              <a:t>	</a:t>
            </a:r>
          </a:p>
          <a:p>
            <a:pPr>
              <a:defRPr/>
            </a:pPr>
            <a:r>
              <a:rPr lang="en-US" sz="3600" dirty="0">
                <a:solidFill>
                  <a:srgbClr val="0070C0"/>
                </a:solidFill>
              </a:rPr>
              <a:t>	III.  Does evolution still happen today?</a:t>
            </a:r>
          </a:p>
          <a:p>
            <a:pPr>
              <a:defRPr/>
            </a:pPr>
            <a:endParaRPr lang="en-US" sz="2800" dirty="0"/>
          </a:p>
          <a:p>
            <a:pPr>
              <a:defRPr/>
            </a:pPr>
            <a:r>
              <a:rPr lang="en-US" sz="2800" dirty="0"/>
              <a:t>	A.  As long as </a:t>
            </a:r>
            <a:r>
              <a:rPr lang="en-US" sz="4000" dirty="0">
                <a:solidFill>
                  <a:srgbClr val="0070C0"/>
                </a:solidFill>
              </a:rPr>
              <a:t>v</a:t>
            </a:r>
            <a:r>
              <a:rPr lang="en-US" sz="2800" dirty="0"/>
              <a:t>ariation, </a:t>
            </a:r>
            <a:r>
              <a:rPr lang="en-US" sz="4000" dirty="0">
                <a:solidFill>
                  <a:srgbClr val="0070C0"/>
                </a:solidFill>
              </a:rPr>
              <a:t>o</a:t>
            </a:r>
            <a:r>
              <a:rPr lang="en-US" sz="2800" dirty="0"/>
              <a:t>verproduction, 	</a:t>
            </a:r>
            <a:r>
              <a:rPr lang="en-US" sz="4000" dirty="0">
                <a:solidFill>
                  <a:srgbClr val="0070C0"/>
                </a:solidFill>
              </a:rPr>
              <a:t>c</a:t>
            </a:r>
            <a:r>
              <a:rPr lang="en-US" sz="2800" dirty="0"/>
              <a:t>ompetition, </a:t>
            </a:r>
            <a:r>
              <a:rPr lang="en-US" sz="4000" dirty="0">
                <a:solidFill>
                  <a:srgbClr val="0070C0"/>
                </a:solidFill>
              </a:rPr>
              <a:t>n</a:t>
            </a:r>
            <a:r>
              <a:rPr lang="en-US" sz="2800" dirty="0"/>
              <a:t>atural selection and </a:t>
            </a:r>
            <a:r>
              <a:rPr lang="en-US" sz="4000" dirty="0">
                <a:solidFill>
                  <a:srgbClr val="0070C0"/>
                </a:solidFill>
              </a:rPr>
              <a:t>m</a:t>
            </a:r>
            <a:r>
              <a:rPr lang="en-US" sz="2800" dirty="0"/>
              <a:t>utations occur, 	evolution will occur.  Because evolution leading to 	speciation happens over such a long period of time, 	speciation is not readily </a:t>
            </a:r>
            <a:r>
              <a:rPr lang="en-US" sz="2800" u="sng" dirty="0">
                <a:solidFill>
                  <a:srgbClr val="FF0000"/>
                </a:solidFill>
              </a:rPr>
              <a:t>observable</a:t>
            </a:r>
            <a:r>
              <a:rPr lang="en-US" sz="2800" dirty="0"/>
              <a:t> within a lab. </a:t>
            </a:r>
          </a:p>
          <a:p>
            <a:pPr>
              <a:defRPr/>
            </a:pPr>
            <a:endParaRPr lang="en-US" sz="2800" dirty="0"/>
          </a:p>
          <a:p>
            <a:pPr>
              <a:defRPr/>
            </a:pPr>
            <a:r>
              <a:rPr lang="en-US" sz="2800" dirty="0"/>
              <a:t>	B.  Natural selection, one of the main mechanisms of 	evolution, is observable in some populations.  For 	example, the evolution of </a:t>
            </a:r>
            <a:r>
              <a:rPr lang="en-US" sz="2800" u="sng" dirty="0">
                <a:solidFill>
                  <a:srgbClr val="FF0000"/>
                </a:solidFill>
              </a:rPr>
              <a:t>resistance</a:t>
            </a:r>
            <a:r>
              <a:rPr lang="en-US" sz="2800" dirty="0"/>
              <a:t> to chemicals:</a:t>
            </a:r>
          </a:p>
          <a:p>
            <a:pPr>
              <a:defRPr/>
            </a:pPr>
            <a:endParaRPr lang="en-US" sz="2800" dirty="0"/>
          </a:p>
        </p:txBody>
      </p:sp>
      <p:sp>
        <p:nvSpPr>
          <p:cNvPr id="106499" name="TextBox 4"/>
          <p:cNvSpPr txBox="1">
            <a:spLocks noChangeArrowheads="1"/>
          </p:cNvSpPr>
          <p:nvPr/>
        </p:nvSpPr>
        <p:spPr bwMode="auto">
          <a:xfrm>
            <a:off x="1524000" y="152401"/>
            <a:ext cx="1066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 b="1">
                <a:solidFill>
                  <a:srgbClr val="FF0000"/>
                </a:solidFill>
              </a:rPr>
              <a:t>p. 138</a:t>
            </a:r>
          </a:p>
        </p:txBody>
      </p:sp>
      <p:sp>
        <p:nvSpPr>
          <p:cNvPr id="106500" name="TextBox 1"/>
          <p:cNvSpPr txBox="1">
            <a:spLocks noChangeArrowheads="1"/>
          </p:cNvSpPr>
          <p:nvPr/>
        </p:nvSpPr>
        <p:spPr bwMode="auto">
          <a:xfrm>
            <a:off x="2667001" y="6218239"/>
            <a:ext cx="715486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>
                <a:solidFill>
                  <a:srgbClr val="7030A0"/>
                </a:solidFill>
                <a:hlinkClick r:id="rId3"/>
              </a:rPr>
              <a:t>Amoeba Sisters: Natural Selection and the Bacterial Resistance</a:t>
            </a:r>
            <a:endParaRPr lang="en-US" altLang="en-US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7880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01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01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01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01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676400" y="0"/>
            <a:ext cx="8839200" cy="65532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2800" dirty="0"/>
              <a:t>	</a:t>
            </a:r>
          </a:p>
          <a:p>
            <a:pPr>
              <a:defRPr/>
            </a:pPr>
            <a:r>
              <a:rPr lang="en-US" sz="2800" dirty="0"/>
              <a:t>	</a:t>
            </a:r>
            <a:r>
              <a:rPr lang="en-US" dirty="0"/>
              <a:t>1. Farmers use pesticides to eliminate insects.  In a population 	of insects, </a:t>
            </a:r>
            <a:r>
              <a:rPr lang="en-US" dirty="0">
                <a:solidFill>
                  <a:srgbClr val="0070C0"/>
                </a:solidFill>
              </a:rPr>
              <a:t>some individuals will possess genetic immunity to 	certain chemicals</a:t>
            </a:r>
            <a:r>
              <a:rPr lang="en-US" dirty="0"/>
              <a:t>.  When the 	chemicals are applied, the 	</a:t>
            </a:r>
            <a:r>
              <a:rPr lang="en-US" dirty="0">
                <a:solidFill>
                  <a:srgbClr val="0070C0"/>
                </a:solidFill>
              </a:rPr>
              <a:t>individuals with genetic immunity will survive and reproduce</a:t>
            </a:r>
            <a:r>
              <a:rPr lang="en-US" dirty="0"/>
              <a:t>, 	</a:t>
            </a:r>
            <a:r>
              <a:rPr lang="en-US" dirty="0">
                <a:solidFill>
                  <a:srgbClr val="0070C0"/>
                </a:solidFill>
              </a:rPr>
              <a:t>passing this resistance to the next generation of offspring</a:t>
            </a:r>
            <a:r>
              <a:rPr lang="en-US" dirty="0"/>
              <a:t>.  	Over time, more individuals are born with this immunity, 	rendering the pesticide useless.</a:t>
            </a:r>
          </a:p>
        </p:txBody>
      </p:sp>
      <p:pic>
        <p:nvPicPr>
          <p:cNvPr id="38917" name="Picture 5" descr="http://upload.wikimedia.org/wikipedia/commons/thumb/6/6e/Pest_resistance_labelled_light.svg/250px-Pest_resistance_labelled_light.svg.pn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2819400"/>
            <a:ext cx="3417888" cy="358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2590800" y="3505201"/>
            <a:ext cx="3581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400">
                <a:solidFill>
                  <a:srgbClr val="FF0000"/>
                </a:solidFill>
              </a:rPr>
              <a:t>This is EVOLUTION!</a:t>
            </a:r>
          </a:p>
        </p:txBody>
      </p:sp>
    </p:spTree>
    <p:extLst>
      <p:ext uri="{BB962C8B-B14F-4D97-AF65-F5344CB8AC3E}">
        <p14:creationId xmlns:p14="http://schemas.microsoft.com/office/powerpoint/2010/main" val="139997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89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89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743200" y="0"/>
            <a:ext cx="7924800" cy="65532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2000" dirty="0"/>
              <a:t>2.  </a:t>
            </a:r>
            <a:r>
              <a:rPr lang="en-US" sz="2000" u="sng" dirty="0">
                <a:solidFill>
                  <a:srgbClr val="FF0000"/>
                </a:solidFill>
              </a:rPr>
              <a:t>Antibiotics</a:t>
            </a:r>
            <a:r>
              <a:rPr lang="en-US" sz="2000" dirty="0"/>
              <a:t> are drugs that </a:t>
            </a:r>
            <a:r>
              <a:rPr lang="en-US" sz="2000" dirty="0">
                <a:solidFill>
                  <a:srgbClr val="0070C0"/>
                </a:solidFill>
              </a:rPr>
              <a:t>fight bacterial infections</a:t>
            </a:r>
            <a:r>
              <a:rPr lang="en-US" sz="2000" dirty="0"/>
              <a:t>.  Within any population there is genetic variation.  In the case of antibiotic resistance, </a:t>
            </a:r>
            <a:r>
              <a:rPr lang="en-US" sz="2000" dirty="0">
                <a:solidFill>
                  <a:srgbClr val="0070C0"/>
                </a:solidFill>
              </a:rPr>
              <a:t>some bacteria are genetically more resistant to the antibiotic than other bacteria</a:t>
            </a:r>
            <a:r>
              <a:rPr lang="en-US" sz="2000" dirty="0"/>
              <a:t>.  If the amount of antibiotic delivered is too low or the full course not completed, only those least resistant will die.  </a:t>
            </a:r>
            <a:r>
              <a:rPr lang="en-US" sz="2000" dirty="0">
                <a:solidFill>
                  <a:srgbClr val="0070C0"/>
                </a:solidFill>
              </a:rPr>
              <a:t>The surviving, resistant bacteria will reproduce.</a:t>
            </a:r>
            <a:r>
              <a:rPr lang="en-US" sz="2000" dirty="0"/>
              <a:t>  With future applications of antibiotics the population is selected to become more and more resistant.  The </a:t>
            </a:r>
            <a:r>
              <a:rPr lang="en-US" sz="2000" u="sng" dirty="0">
                <a:solidFill>
                  <a:srgbClr val="FF0000"/>
                </a:solidFill>
              </a:rPr>
              <a:t>overuse</a:t>
            </a:r>
            <a:r>
              <a:rPr lang="en-US" sz="2000" dirty="0"/>
              <a:t> of antibiotics has led to many resistant strains of bacteria. </a:t>
            </a:r>
          </a:p>
        </p:txBody>
      </p:sp>
      <p:pic>
        <p:nvPicPr>
          <p:cNvPr id="39941" name="Picture 5" descr="http://understandingscience.whirl-i-gig.com/media/3/93464_evo_resources_resource_image_381_original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2414589"/>
            <a:ext cx="6781800" cy="3335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9572" name="TextBox 4"/>
          <p:cNvSpPr txBox="1">
            <a:spLocks noChangeArrowheads="1"/>
          </p:cNvSpPr>
          <p:nvPr/>
        </p:nvSpPr>
        <p:spPr bwMode="auto">
          <a:xfrm>
            <a:off x="1524000" y="152401"/>
            <a:ext cx="1066800" cy="461963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 b="1">
                <a:solidFill>
                  <a:srgbClr val="FF0000"/>
                </a:solidFill>
              </a:rPr>
              <a:t>p. 139</a:t>
            </a:r>
          </a:p>
        </p:txBody>
      </p:sp>
      <p:sp>
        <p:nvSpPr>
          <p:cNvPr id="109573" name="TextBox 1"/>
          <p:cNvSpPr txBox="1">
            <a:spLocks noChangeArrowheads="1"/>
          </p:cNvSpPr>
          <p:nvPr/>
        </p:nvSpPr>
        <p:spPr bwMode="auto">
          <a:xfrm>
            <a:off x="3200400" y="6096000"/>
            <a:ext cx="6781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>
                <a:hlinkClick r:id="rId3"/>
              </a:rPr>
              <a:t>Video</a:t>
            </a:r>
            <a:r>
              <a:rPr lang="en-US" altLang="en-US"/>
              <a:t>: </a:t>
            </a:r>
            <a:r>
              <a:rPr lang="en-US" altLang="en-US" sz="1400"/>
              <a:t>Evolving Ideas: Why does evolution matter now? (PBS Learning Media</a:t>
            </a:r>
          </a:p>
        </p:txBody>
      </p:sp>
    </p:spTree>
    <p:extLst>
      <p:ext uri="{BB962C8B-B14F-4D97-AF65-F5344CB8AC3E}">
        <p14:creationId xmlns:p14="http://schemas.microsoft.com/office/powerpoint/2010/main" val="157453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22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2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99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99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 autoUpdateAnimBg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349</Words>
  <Application>Microsoft Office PowerPoint</Application>
  <PresentationFormat>Widescreen</PresentationFormat>
  <Paragraphs>71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Ravie</vt:lpstr>
      <vt:lpstr>Times New Roman</vt:lpstr>
      <vt:lpstr>Office Theme</vt:lpstr>
      <vt:lpstr>ANNOTATIONS</vt:lpstr>
      <vt:lpstr>Back to those annotations!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Charlotte Mecklenburg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ANNOTATIONS</dc:title>
  <dc:creator>Buchy, Emily A.</dc:creator>
  <cp:lastModifiedBy>Buchy, Emily A.</cp:lastModifiedBy>
  <cp:revision>1</cp:revision>
  <dcterms:created xsi:type="dcterms:W3CDTF">2017-05-16T17:37:12Z</dcterms:created>
  <dcterms:modified xsi:type="dcterms:W3CDTF">2017-05-16T17:37:32Z</dcterms:modified>
</cp:coreProperties>
</file>