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0" r:id="rId25"/>
    <p:sldId id="283" r:id="rId26"/>
    <p:sldId id="258" r:id="rId27"/>
    <p:sldId id="284" r:id="rId28"/>
    <p:sldId id="259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0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2D40-3721-4D18-90C6-7D6E6C62558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FB1A3-B3AE-4987-AF31-F0C00EF94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HXcEACQv5-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Ynm5ZOW59Q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8j2AGzsIqo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labs.7bscience.com/uploads/4/7/3/3/473362/3653670.png?59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7nEWUjk3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enchantedlearning.com/label/animals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http://www.enchantedlearning.com/subjects/protists/labelamoeba/label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Oz4V699g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7q3BQOyf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4isc.weebly.com/uploads/9/0/8/0/9080078/9334070.jpg?7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1" y="-31056"/>
            <a:ext cx="10744141" cy="36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828" y="3649316"/>
            <a:ext cx="9144000" cy="13890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Kingdom: PROTISTA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828" y="5202238"/>
            <a:ext cx="9144000" cy="1655762"/>
          </a:xfrm>
        </p:spPr>
        <p:txBody>
          <a:bodyPr/>
          <a:lstStyle/>
          <a:p>
            <a:r>
              <a:rPr lang="en-US" dirty="0"/>
              <a:t>Remember, </a:t>
            </a:r>
            <a:r>
              <a:rPr lang="en-US" dirty="0" err="1"/>
              <a:t>protists</a:t>
            </a:r>
            <a:r>
              <a:rPr lang="en-US" dirty="0"/>
              <a:t> are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5231" y="5611019"/>
            <a:ext cx="3830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EUKARYOTIC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0080" y="5611019"/>
            <a:ext cx="410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UNICELLULAR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3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Paramecium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5592761" y="68103"/>
            <a:ext cx="6226176" cy="95980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Oral groove, food vacuole, contractile vacuole, cilia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86374" y="1690688"/>
            <a:ext cx="5978525" cy="4684712"/>
            <a:chOff x="0" y="0"/>
            <a:chExt cx="3067050" cy="2725420"/>
          </a:xfrm>
        </p:grpSpPr>
        <p:pic>
          <p:nvPicPr>
            <p:cNvPr id="8" name="Picture 7" descr="Protists Cell Diagra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1" r="13600"/>
            <a:stretch>
              <a:fillRect/>
            </a:stretch>
          </p:blipFill>
          <p:spPr bwMode="auto">
            <a:xfrm>
              <a:off x="0" y="0"/>
              <a:ext cx="2200275" cy="27254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9" name="Text Box 10"/>
            <p:cNvSpPr txBox="1"/>
            <p:nvPr/>
          </p:nvSpPr>
          <p:spPr>
            <a:xfrm>
              <a:off x="1914525" y="180975"/>
              <a:ext cx="1123950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1905000" y="676275"/>
              <a:ext cx="1123950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Text Box 12"/>
            <p:cNvSpPr txBox="1"/>
            <p:nvPr/>
          </p:nvSpPr>
          <p:spPr>
            <a:xfrm>
              <a:off x="1933575" y="1581150"/>
              <a:ext cx="1123950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13"/>
            <p:cNvSpPr txBox="1"/>
            <p:nvPr/>
          </p:nvSpPr>
          <p:spPr>
            <a:xfrm>
              <a:off x="1943100" y="2028825"/>
              <a:ext cx="1123950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3" name="Picture 2" descr="tigerparamec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1518030"/>
            <a:ext cx="3563937" cy="52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7030A0"/>
                </a:solidFill>
              </a:rPr>
              <a:t>Paramecium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MOVEMENT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Uses </a:t>
            </a:r>
            <a:r>
              <a:rPr lang="en-US" sz="3600" b="1" u="sng" dirty="0" smtClean="0">
                <a:solidFill>
                  <a:srgbClr val="FF0000"/>
                </a:solidFill>
              </a:rPr>
              <a:t>cilia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small hair-like projections used for locomotion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6" name="Picture 4" descr="http://www.alientravelguide.com/science/biology/life/protista/tmpa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01294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.ytimg.com/vi/QGAm6hMysTA/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16217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8400" y="57023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Watch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-17346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7030A0"/>
                </a:solidFill>
              </a:rPr>
              <a:t>Paramecium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3700" y="1825625"/>
            <a:ext cx="56261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NUTRITION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The paramecium uses </a:t>
            </a:r>
            <a:r>
              <a:rPr lang="en-US" sz="3600" b="1" u="sng" dirty="0" smtClean="0">
                <a:solidFill>
                  <a:srgbClr val="FF0000"/>
                </a:solidFill>
              </a:rPr>
              <a:t>cilia </a:t>
            </a:r>
            <a:r>
              <a:rPr lang="en-US" sz="3600" dirty="0" smtClean="0"/>
              <a:t>to </a:t>
            </a:r>
            <a:r>
              <a:rPr lang="en-US" sz="3600" dirty="0"/>
              <a:t>sweep food into its </a:t>
            </a:r>
            <a:r>
              <a:rPr lang="en-US" sz="3600" b="1" u="sng" dirty="0" smtClean="0">
                <a:solidFill>
                  <a:srgbClr val="FF0000"/>
                </a:solidFill>
              </a:rPr>
              <a:t>oral </a:t>
            </a:r>
            <a:r>
              <a:rPr lang="en-US" sz="3600" dirty="0" smtClean="0"/>
              <a:t>groove </a:t>
            </a:r>
            <a:r>
              <a:rPr lang="en-US" sz="3600" dirty="0"/>
              <a:t>and into food vacuoles.  These then combine with specialized organelles called lysosomes that contain digestive </a:t>
            </a:r>
            <a:r>
              <a:rPr lang="en-US" sz="3600" b="1" u="sng" dirty="0" smtClean="0">
                <a:solidFill>
                  <a:srgbClr val="FF0000"/>
                </a:solidFill>
              </a:rPr>
              <a:t>enzymes </a:t>
            </a:r>
            <a:r>
              <a:rPr lang="en-US" sz="3600" dirty="0" smtClean="0"/>
              <a:t>to </a:t>
            </a:r>
            <a:r>
              <a:rPr lang="en-US" sz="3600" dirty="0"/>
              <a:t>break down compounds.</a:t>
            </a:r>
            <a:endParaRPr lang="en-US" dirty="0"/>
          </a:p>
        </p:txBody>
      </p:sp>
      <p:sp>
        <p:nvSpPr>
          <p:cNvPr id="3" name="AutoShape 4" descr="http://84d1f3.medialib.glogster.com/media/5c/5c7d12e7b2c086f4473cbd5ff23095f7ac99044acb6e414981d2cd4a50f36d12/endocytosis-gif.gif"/>
          <p:cNvSpPr>
            <a:spLocks noChangeAspect="1" noChangeArrowheads="1"/>
          </p:cNvSpPr>
          <p:nvPr/>
        </p:nvSpPr>
        <p:spPr bwMode="auto">
          <a:xfrm>
            <a:off x="4965490" y="3393336"/>
            <a:ext cx="256326" cy="2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http://albert.sacredsf.org/user/kendall/biology/cycle2/HOMEWORK/paramecium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9312"/>
            <a:ext cx="61722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7030A0"/>
                </a:solidFill>
              </a:rPr>
              <a:t>Paramecium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825624"/>
            <a:ext cx="5867400" cy="48037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REGULATION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(HOMEOSTASIS)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contractile </a:t>
            </a:r>
            <a:r>
              <a:rPr lang="en-US" sz="3600" b="1" u="sng" dirty="0" smtClean="0">
                <a:solidFill>
                  <a:srgbClr val="FF0000"/>
                </a:solidFill>
              </a:rPr>
              <a:t>vacuole </a:t>
            </a:r>
            <a:r>
              <a:rPr lang="en-US" sz="3600" dirty="0" smtClean="0"/>
              <a:t>to regulate </a:t>
            </a:r>
            <a:r>
              <a:rPr lang="en-US" sz="3600" u="sng" dirty="0" smtClean="0">
                <a:solidFill>
                  <a:srgbClr val="FF0000"/>
                </a:solidFill>
              </a:rPr>
              <a:t>water balance</a:t>
            </a:r>
          </a:p>
          <a:p>
            <a:pPr marL="742950" indent="-742950">
              <a:buFont typeface="+mj-lt"/>
              <a:buAutoNum type="arabicPeriod"/>
            </a:pPr>
            <a:endParaRPr lang="en-US" sz="3600" u="sng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0000"/>
                </a:solidFill>
              </a:rPr>
              <a:t>Cell membrane </a:t>
            </a:r>
            <a:r>
              <a:rPr lang="en-US" sz="3600" dirty="0" smtClean="0"/>
              <a:t>to </a:t>
            </a:r>
            <a:r>
              <a:rPr lang="en-US" sz="3600" dirty="0"/>
              <a:t>regulate </a:t>
            </a:r>
            <a:r>
              <a:rPr lang="en-US" sz="3600" u="sng" dirty="0" smtClean="0">
                <a:solidFill>
                  <a:srgbClr val="FF0000"/>
                </a:solidFill>
              </a:rPr>
              <a:t>materials entering and leaving the cell.</a:t>
            </a:r>
            <a:endParaRPr lang="en-US" sz="36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paramecium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690688"/>
            <a:ext cx="4048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3900" y="5918200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Let’s Watch: Paramecium Vacuole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7030A0"/>
                </a:solidFill>
              </a:rPr>
              <a:t>Paramecium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825624"/>
            <a:ext cx="5867400" cy="480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REPRODUCTION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Divide </a:t>
            </a:r>
            <a:r>
              <a:rPr lang="en-US" sz="3600" b="1" u="sng" dirty="0">
                <a:solidFill>
                  <a:srgbClr val="FF0000"/>
                </a:solidFill>
              </a:rPr>
              <a:t>A</a:t>
            </a:r>
            <a:r>
              <a:rPr lang="en-US" sz="3600" b="1" u="sng" dirty="0" smtClean="0">
                <a:solidFill>
                  <a:srgbClr val="FF0000"/>
                </a:solidFill>
              </a:rPr>
              <a:t>SEXUALLY</a:t>
            </a:r>
            <a:r>
              <a:rPr lang="en-US" sz="3600" dirty="0" smtClean="0"/>
              <a:t> through </a:t>
            </a:r>
            <a:r>
              <a:rPr lang="en-US" sz="3600" b="1" dirty="0"/>
              <a:t>mitosis</a:t>
            </a:r>
            <a:r>
              <a:rPr lang="en-US" sz="3600" dirty="0"/>
              <a:t> or </a:t>
            </a:r>
            <a:r>
              <a:rPr lang="en-US" sz="3600" b="1" dirty="0"/>
              <a:t>binary fission</a:t>
            </a:r>
            <a:r>
              <a:rPr lang="en-US" sz="3600" dirty="0"/>
              <a:t>.</a:t>
            </a:r>
            <a:endParaRPr lang="en-US" dirty="0"/>
          </a:p>
        </p:txBody>
      </p:sp>
      <p:pic>
        <p:nvPicPr>
          <p:cNvPr id="17412" name="Picture 4" descr="https://i.ytimg.com/vi/8j2AGzsIqoM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1825624"/>
            <a:ext cx="5338233" cy="40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REFLECT</a:t>
            </a:r>
            <a:endParaRPr lang="en-US" b="1" i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Is the </a:t>
            </a:r>
            <a:r>
              <a:rPr lang="en-US" dirty="0" smtClean="0"/>
              <a:t>paramecium an </a:t>
            </a:r>
            <a:r>
              <a:rPr lang="en-US" b="1" dirty="0"/>
              <a:t>autotroph</a:t>
            </a:r>
            <a:r>
              <a:rPr lang="en-US" dirty="0"/>
              <a:t> or a </a:t>
            </a:r>
            <a:r>
              <a:rPr lang="en-US" b="1" dirty="0"/>
              <a:t>heterotroph</a:t>
            </a:r>
            <a:r>
              <a:rPr lang="en-US" dirty="0"/>
              <a:t>? How do you know?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Is the </a:t>
            </a:r>
            <a:r>
              <a:rPr lang="en-US" dirty="0" smtClean="0"/>
              <a:t>paramecium more </a:t>
            </a:r>
            <a:r>
              <a:rPr lang="en-US" dirty="0"/>
              <a:t>plant-like, animal-like, or fungus-like?  Explain.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Euglena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(plant-like </a:t>
            </a:r>
            <a:r>
              <a:rPr lang="en-US" dirty="0" err="1" smtClean="0"/>
              <a:t>protist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 descr="eug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163763"/>
            <a:ext cx="5667368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uglena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37008" r="14860" b="34327"/>
          <a:stretch/>
        </p:blipFill>
        <p:spPr bwMode="auto">
          <a:xfrm>
            <a:off x="6383337" y="2163762"/>
            <a:ext cx="5529263" cy="3360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8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Euglena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5592761" y="68103"/>
            <a:ext cx="6226176" cy="95980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Nucleus, Eye spot, Cell Membrane, Flagellum, Contractile Vacuole, Chloroplast, Chlorophyll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9458" name="Picture 2" descr="science_EuglenasAlg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778794"/>
            <a:ext cx="5190343" cy="363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"/>
          <p:cNvPicPr/>
          <p:nvPr/>
        </p:nvPicPr>
        <p:blipFill>
          <a:blip r:embed="rId3" r:link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1005">
            <a:off x="6131982" y="2717125"/>
            <a:ext cx="4742356" cy="259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3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00B050"/>
                </a:solidFill>
              </a:rPr>
              <a:t>Euglena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MOVEMENT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Uses </a:t>
            </a:r>
            <a:r>
              <a:rPr lang="en-US" sz="3600" b="1" u="sng" dirty="0" smtClean="0">
                <a:solidFill>
                  <a:srgbClr val="FF0000"/>
                </a:solidFill>
              </a:rPr>
              <a:t>flagella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tail-like projections used for locomotion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60" name="Picture 8" descr="http://media.buzzle.com/media/images-en/gallery/microorganisms/450-538303501-structure-of-a-eugl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90688"/>
            <a:ext cx="3111500" cy="39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2200" y="580763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Watch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-17346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00B050"/>
                </a:solidFill>
              </a:rPr>
              <a:t>Euglena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3700" y="1825624"/>
            <a:ext cx="5626100" cy="49053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NUTRITION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sz="3600" dirty="0"/>
              <a:t>Algae obtain nutrients by converting sunlight energy into food using </a:t>
            </a:r>
            <a:r>
              <a:rPr lang="en-US" sz="3600" b="1" u="sng" dirty="0" smtClean="0">
                <a:solidFill>
                  <a:srgbClr val="FF0000"/>
                </a:solidFill>
              </a:rPr>
              <a:t>chlorophyll </a:t>
            </a:r>
            <a:r>
              <a:rPr lang="en-US" sz="3600" dirty="0" smtClean="0"/>
              <a:t>pigment </a:t>
            </a:r>
            <a:r>
              <a:rPr lang="en-US" sz="3600" dirty="0"/>
              <a:t>inside </a:t>
            </a:r>
            <a:r>
              <a:rPr lang="en-US" sz="3600" b="1" u="sng" dirty="0" smtClean="0">
                <a:solidFill>
                  <a:srgbClr val="FF0000"/>
                </a:solidFill>
              </a:rPr>
              <a:t>chloroplasts.</a:t>
            </a:r>
          </a:p>
          <a:p>
            <a:pPr lvl="0"/>
            <a:endParaRPr lang="en-US" sz="3600" b="1" u="sng" dirty="0">
              <a:solidFill>
                <a:srgbClr val="FF0000"/>
              </a:solidFill>
            </a:endParaRPr>
          </a:p>
          <a:p>
            <a:pPr lvl="0"/>
            <a:r>
              <a:rPr lang="en-US" sz="3600" dirty="0"/>
              <a:t>They also have an </a:t>
            </a:r>
            <a:r>
              <a:rPr lang="en-US" sz="3600" b="1" u="sng" dirty="0" smtClean="0">
                <a:solidFill>
                  <a:srgbClr val="FF0000"/>
                </a:solidFill>
              </a:rPr>
              <a:t>eye spot </a:t>
            </a:r>
            <a:r>
              <a:rPr lang="en-US" sz="3600" dirty="0" smtClean="0"/>
              <a:t>to </a:t>
            </a:r>
            <a:r>
              <a:rPr lang="en-US" sz="3600" dirty="0"/>
              <a:t>locate sunlight</a:t>
            </a:r>
            <a:r>
              <a:rPr lang="en-US" sz="3600" dirty="0" smtClean="0"/>
              <a:t>.</a:t>
            </a:r>
          </a:p>
          <a:p>
            <a:pPr lvl="0"/>
            <a:endParaRPr lang="en-US" sz="3600" dirty="0"/>
          </a:p>
          <a:p>
            <a:r>
              <a:rPr lang="en-US" sz="3600" dirty="0"/>
              <a:t>The movement of a </a:t>
            </a:r>
            <a:r>
              <a:rPr lang="en-US" sz="3600" dirty="0" err="1"/>
              <a:t>protist</a:t>
            </a:r>
            <a:r>
              <a:rPr lang="en-US" sz="3600" dirty="0"/>
              <a:t> in response to light stimuli is called </a:t>
            </a:r>
            <a:r>
              <a:rPr lang="en-US" sz="3600" b="1" u="sng" dirty="0" smtClean="0">
                <a:solidFill>
                  <a:srgbClr val="FF0000"/>
                </a:solidFill>
              </a:rPr>
              <a:t>photo-taxis.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AutoShape 4" descr="http://84d1f3.medialib.glogster.com/media/5c/5c7d12e7b2c086f4473cbd5ff23095f7ac99044acb6e414981d2cd4a50f36d12/endocytosis-gif.gif"/>
          <p:cNvSpPr>
            <a:spLocks noChangeAspect="1" noChangeArrowheads="1"/>
          </p:cNvSpPr>
          <p:nvPr/>
        </p:nvSpPr>
        <p:spPr bwMode="auto">
          <a:xfrm>
            <a:off x="4965490" y="3393336"/>
            <a:ext cx="256326" cy="2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s://c2.staticflickr.com/6/5467/8934977659_ef357769ca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70037"/>
            <a:ext cx="6346825" cy="489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0350500" y="3393336"/>
            <a:ext cx="647700" cy="162316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Amoeba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(animal-like </a:t>
            </a:r>
            <a:r>
              <a:rPr lang="en-US" dirty="0" err="1"/>
              <a:t>protist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feedingame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35188"/>
            <a:ext cx="5334984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moe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871663"/>
            <a:ext cx="571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00B050"/>
                </a:solidFill>
              </a:rPr>
              <a:t>Euglena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825624"/>
            <a:ext cx="5867400" cy="48037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REGULATION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(HOMEOSTASIS)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>
                <a:solidFill>
                  <a:srgbClr val="FF0000"/>
                </a:solidFill>
              </a:rPr>
              <a:t>contractile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vacuole </a:t>
            </a:r>
            <a:r>
              <a:rPr lang="en-US" sz="3600" dirty="0" smtClean="0"/>
              <a:t>to regulate </a:t>
            </a:r>
            <a:r>
              <a:rPr lang="en-US" sz="3600" u="sng" dirty="0" smtClean="0">
                <a:solidFill>
                  <a:srgbClr val="FF0000"/>
                </a:solidFill>
              </a:rPr>
              <a:t>water balance</a:t>
            </a:r>
          </a:p>
          <a:p>
            <a:pPr marL="742950" indent="-742950">
              <a:buFont typeface="+mj-lt"/>
              <a:buAutoNum type="arabicPeriod"/>
            </a:pPr>
            <a:endParaRPr lang="en-US" sz="3600" u="sng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0000"/>
                </a:solidFill>
              </a:rPr>
              <a:t>Cell membrane </a:t>
            </a:r>
            <a:r>
              <a:rPr lang="en-US" sz="3600" dirty="0" smtClean="0"/>
              <a:t>to </a:t>
            </a:r>
            <a:r>
              <a:rPr lang="en-US" sz="3600" dirty="0"/>
              <a:t>regulate </a:t>
            </a:r>
            <a:r>
              <a:rPr lang="en-US" sz="3600" u="sng" dirty="0" smtClean="0">
                <a:solidFill>
                  <a:srgbClr val="FF0000"/>
                </a:solidFill>
              </a:rPr>
              <a:t>materials entering and leaving the cell.</a:t>
            </a:r>
            <a:endParaRPr lang="en-US" sz="36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s://upload.wikimedia.org/wikipedia/commons/f/f8/Paramecium_contractile_vacuo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22" y="1968500"/>
            <a:ext cx="4463527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00B050"/>
                </a:solidFill>
              </a:rPr>
              <a:t>Euglena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825624"/>
            <a:ext cx="5867400" cy="480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REPRODUCTION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 </a:t>
            </a:r>
            <a:r>
              <a:rPr lang="en-US" sz="3600" dirty="0" smtClean="0"/>
              <a:t>Divide </a:t>
            </a:r>
            <a:r>
              <a:rPr lang="en-US" sz="3600" b="1" u="sng" dirty="0">
                <a:solidFill>
                  <a:srgbClr val="FF0000"/>
                </a:solidFill>
              </a:rPr>
              <a:t>A</a:t>
            </a:r>
            <a:r>
              <a:rPr lang="en-US" sz="3600" b="1" u="sng" dirty="0" smtClean="0">
                <a:solidFill>
                  <a:srgbClr val="FF0000"/>
                </a:solidFill>
              </a:rPr>
              <a:t>SEXUALLY </a:t>
            </a:r>
            <a:r>
              <a:rPr lang="en-US" sz="3600" dirty="0" smtClean="0"/>
              <a:t>through </a:t>
            </a:r>
            <a:r>
              <a:rPr lang="en-US" sz="3600" b="1" dirty="0"/>
              <a:t>mitosis</a:t>
            </a:r>
            <a:r>
              <a:rPr lang="en-US" sz="3600" dirty="0"/>
              <a:t> or </a:t>
            </a:r>
            <a:r>
              <a:rPr lang="en-US" sz="3600" b="1" dirty="0"/>
              <a:t>binary fission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 </a:t>
            </a:r>
            <a:r>
              <a:rPr lang="en-US" sz="3600" dirty="0" smtClean="0"/>
              <a:t>Reproduce </a:t>
            </a:r>
            <a:r>
              <a:rPr lang="en-US" sz="3600" b="1" u="sng" dirty="0" smtClean="0">
                <a:solidFill>
                  <a:srgbClr val="FF0000"/>
                </a:solidFill>
              </a:rPr>
              <a:t>SEXUALLY </a:t>
            </a:r>
            <a:r>
              <a:rPr lang="en-US" sz="3600" dirty="0" smtClean="0"/>
              <a:t>by </a:t>
            </a:r>
            <a:r>
              <a:rPr lang="en-US" sz="3600" b="1" dirty="0"/>
              <a:t>conjugation</a:t>
            </a:r>
            <a:r>
              <a:rPr lang="en-US" sz="3600" dirty="0"/>
              <a:t> (swapping genes) or </a:t>
            </a:r>
            <a:r>
              <a:rPr lang="en-US" sz="3600" b="1" dirty="0"/>
              <a:t>spores</a:t>
            </a:r>
            <a:r>
              <a:rPr lang="en-US" sz="3600" dirty="0"/>
              <a:t>.</a:t>
            </a:r>
            <a:endParaRPr lang="en-US" dirty="0"/>
          </a:p>
        </p:txBody>
      </p:sp>
      <p:pic>
        <p:nvPicPr>
          <p:cNvPr id="20482" name="Picture 2" descr="http://www.biologyjunction.com/images/chlamydomonasre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306637"/>
            <a:ext cx="59436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REFLECT</a:t>
            </a:r>
            <a:endParaRPr lang="en-US" b="1" i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the paramecium an </a:t>
            </a:r>
            <a:r>
              <a:rPr lang="en-US" b="1" dirty="0"/>
              <a:t>autotroph</a:t>
            </a:r>
            <a:r>
              <a:rPr lang="en-US" dirty="0"/>
              <a:t> or a </a:t>
            </a:r>
            <a:r>
              <a:rPr lang="en-US" b="1" dirty="0"/>
              <a:t>heterotroph</a:t>
            </a:r>
            <a:r>
              <a:rPr lang="en-US" dirty="0"/>
              <a:t>? How do you know?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Is the paramecium more plant-like, animal-like, or fungus-like?  Explain.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How </a:t>
            </a:r>
            <a:r>
              <a:rPr lang="en-US" dirty="0"/>
              <a:t>is the eye spot an adaptation for survival in paramecium?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/>
          <a:lstStyle/>
          <a:p>
            <a:r>
              <a:rPr lang="en-US" dirty="0" smtClean="0"/>
              <a:t>Complete the practice questions on the last page.</a:t>
            </a:r>
            <a:endParaRPr lang="en-US" dirty="0"/>
          </a:p>
        </p:txBody>
      </p:sp>
      <p:pic>
        <p:nvPicPr>
          <p:cNvPr id="1026" name="Picture 2" descr="classi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2" y="607220"/>
            <a:ext cx="7468519" cy="55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Protista Identification  Using a Dichotomous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2900" y="6013450"/>
            <a:ext cx="3429000" cy="4572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What is this </a:t>
            </a:r>
            <a:r>
              <a:rPr lang="en-US" sz="2400" dirty="0" err="1">
                <a:solidFill>
                  <a:srgbClr val="FFFF00"/>
                </a:solidFill>
              </a:rPr>
              <a:t>Protist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153989"/>
            <a:ext cx="7620000" cy="1855787"/>
          </a:xfrm>
          <a:prstGeom prst="rect">
            <a:avLst/>
          </a:prstGeom>
          <a:solidFill>
            <a:srgbClr val="002060"/>
          </a:solidFill>
          <a:ln w="539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None/>
            </a:pPr>
            <a:r>
              <a:rPr lang="en-US" altLang="en-US" sz="7200" i="1">
                <a:solidFill>
                  <a:srgbClr val="FFFF00"/>
                </a:solidFill>
                <a:latin typeface="Arial" panose="020B0604020202020204" pitchFamily="34" charset="0"/>
              </a:rPr>
              <a:t>Amoeba</a:t>
            </a:r>
            <a:endParaRPr lang="en-US" altLang="en-US" sz="4400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5541" name="Picture 2" descr="amoe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8214"/>
            <a:ext cx="55626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0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n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220" y="1413923"/>
            <a:ext cx="3189248" cy="48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0923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 err="1" smtClean="0"/>
              <a:t>Protista</a:t>
            </a:r>
            <a:r>
              <a:rPr lang="en-US" altLang="en-US" sz="4000" dirty="0" smtClean="0"/>
              <a:t> Identification Using a Dichotomous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2900" y="6200736"/>
            <a:ext cx="3429000" cy="4572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What is this </a:t>
            </a:r>
            <a:r>
              <a:rPr lang="en-US" sz="2400" dirty="0" err="1">
                <a:solidFill>
                  <a:srgbClr val="FFFF00"/>
                </a:solidFill>
              </a:rPr>
              <a:t>Protist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61612" y="154795"/>
            <a:ext cx="7620000" cy="1855787"/>
          </a:xfrm>
          <a:prstGeom prst="rect">
            <a:avLst/>
          </a:prstGeom>
          <a:solidFill>
            <a:srgbClr val="002060"/>
          </a:solidFill>
          <a:ln w="539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None/>
            </a:pPr>
            <a:r>
              <a:rPr lang="en-US" altLang="en-US" sz="7200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Stentor</a:t>
            </a:r>
            <a:endParaRPr lang="en-US" altLang="en-US" sz="44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Protista Identification  Using a Dichotomous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2900" y="6013450"/>
            <a:ext cx="3429000" cy="4572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What is this </a:t>
            </a:r>
            <a:r>
              <a:rPr lang="en-US" sz="2400" dirty="0" err="1">
                <a:solidFill>
                  <a:srgbClr val="FFFF00"/>
                </a:solidFill>
              </a:rPr>
              <a:t>Protist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3492" name="Picture 4" descr="euglena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59001"/>
            <a:ext cx="355441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eugl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43576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153989"/>
            <a:ext cx="7620000" cy="1855787"/>
          </a:xfrm>
          <a:prstGeom prst="rect">
            <a:avLst/>
          </a:prstGeom>
          <a:solidFill>
            <a:srgbClr val="002060"/>
          </a:solidFill>
          <a:ln w="539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None/>
            </a:pPr>
            <a:r>
              <a:rPr lang="en-US" altLang="en-US" sz="7200" i="1">
                <a:solidFill>
                  <a:srgbClr val="FFFF00"/>
                </a:solidFill>
                <a:latin typeface="Arial" panose="020B0604020202020204" pitchFamily="34" charset="0"/>
              </a:rPr>
              <a:t>Euglena</a:t>
            </a:r>
            <a:endParaRPr lang="en-US" altLang="en-US" sz="4400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irogyra400xl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397" y="1916935"/>
            <a:ext cx="5869787" cy="40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0923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 err="1" smtClean="0"/>
              <a:t>Protista</a:t>
            </a:r>
            <a:r>
              <a:rPr lang="en-US" altLang="en-US" sz="4000" dirty="0" smtClean="0"/>
              <a:t> Identification Using a Dichotomous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51000" y="4854536"/>
            <a:ext cx="3429000" cy="4572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What is this </a:t>
            </a:r>
            <a:r>
              <a:rPr lang="en-US" sz="2400" dirty="0" err="1">
                <a:solidFill>
                  <a:srgbClr val="FFFF00"/>
                </a:solidFill>
              </a:rPr>
              <a:t>Protist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61612" y="154795"/>
            <a:ext cx="7620000" cy="1855787"/>
          </a:xfrm>
          <a:prstGeom prst="rect">
            <a:avLst/>
          </a:prstGeom>
          <a:solidFill>
            <a:srgbClr val="002060"/>
          </a:solidFill>
          <a:ln w="539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None/>
            </a:pPr>
            <a:r>
              <a:rPr lang="en-US" altLang="en-US" sz="7200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Spirogyra</a:t>
            </a:r>
            <a:endParaRPr lang="en-US" altLang="en-US" sz="44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Protista Identification  Using a Dichotomous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2900" y="6013450"/>
            <a:ext cx="3429000" cy="4572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What is this </a:t>
            </a:r>
            <a:r>
              <a:rPr lang="en-US" sz="2400" dirty="0" err="1">
                <a:solidFill>
                  <a:srgbClr val="FFFF00"/>
                </a:solidFill>
              </a:rPr>
              <a:t>Protist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153989"/>
            <a:ext cx="7620000" cy="1855787"/>
          </a:xfrm>
          <a:prstGeom prst="rect">
            <a:avLst/>
          </a:prstGeom>
          <a:solidFill>
            <a:srgbClr val="002060"/>
          </a:solidFill>
          <a:ln w="539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None/>
            </a:pPr>
            <a:r>
              <a:rPr lang="en-US" altLang="en-US" sz="7200" i="1">
                <a:solidFill>
                  <a:srgbClr val="FFFF00"/>
                </a:solidFill>
                <a:latin typeface="Arial" panose="020B0604020202020204" pitchFamily="34" charset="0"/>
              </a:rPr>
              <a:t>Paramecium</a:t>
            </a:r>
            <a:endParaRPr lang="en-US" altLang="en-US" sz="4400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4517" name="Picture 2" descr="paramecium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62188"/>
            <a:ext cx="3562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 descr="Paramec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132013"/>
            <a:ext cx="389096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0923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 err="1" smtClean="0"/>
              <a:t>Protista</a:t>
            </a:r>
            <a:r>
              <a:rPr lang="en-US" altLang="en-US" sz="4000" dirty="0" smtClean="0"/>
              <a:t> Identification Using a Dichotomous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2900" y="6200736"/>
            <a:ext cx="3429000" cy="4572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What is this </a:t>
            </a:r>
            <a:r>
              <a:rPr lang="en-US" sz="2400" dirty="0" err="1">
                <a:solidFill>
                  <a:srgbClr val="FFFF00"/>
                </a:solidFill>
              </a:rPr>
              <a:t>Protist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61612" y="154795"/>
            <a:ext cx="7620000" cy="1855787"/>
          </a:xfrm>
          <a:prstGeom prst="rect">
            <a:avLst/>
          </a:prstGeom>
          <a:solidFill>
            <a:srgbClr val="002060"/>
          </a:solidFill>
          <a:ln w="539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None/>
            </a:pPr>
            <a:r>
              <a:rPr lang="en-US" altLang="en-US" sz="7200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Volvox</a:t>
            </a:r>
            <a:endParaRPr lang="en-US" altLang="en-US" sz="44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volv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773" y="2038122"/>
            <a:ext cx="5453350" cy="39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0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Amoeba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moeba to label">
            <a:hlinkClick r:id="rId2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1" y="1472406"/>
            <a:ext cx="6086475" cy="424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amoe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690688"/>
            <a:ext cx="4846032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/>
          <p:nvPr/>
        </p:nvSpPr>
        <p:spPr>
          <a:xfrm>
            <a:off x="5592761" y="68103"/>
            <a:ext cx="6226176" cy="95980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Nucleus, cell membrane, food being engulfed, pseudopods, food vacuole, nucleus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47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7030A0"/>
                </a:solidFill>
              </a:rPr>
              <a:t>Amoeba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MOVEMENT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Uses </a:t>
            </a:r>
            <a:r>
              <a:rPr lang="en-US" sz="3600" b="1" u="sng" dirty="0" smtClean="0">
                <a:solidFill>
                  <a:srgbClr val="FF0000"/>
                </a:solidFill>
              </a:rPr>
              <a:t>pseudopods</a:t>
            </a:r>
            <a:r>
              <a:rPr lang="en-US" sz="3600" dirty="0" smtClean="0"/>
              <a:t>: “false feet” or projection of cytoplasm that allows the </a:t>
            </a:r>
            <a:r>
              <a:rPr lang="en-US" sz="3600" dirty="0" err="1" smtClean="0"/>
              <a:t>protist</a:t>
            </a:r>
            <a:r>
              <a:rPr lang="en-US" sz="3600" dirty="0" smtClean="0"/>
              <a:t> to “walk”/move and engulf food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amoe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825625"/>
            <a:ext cx="562016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-17346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0070C0"/>
                </a:solidFill>
              </a:rPr>
              <a:t>Amoeba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3700" y="1825625"/>
            <a:ext cx="56261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NUTRITION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An amoeba engulfs its food and forms a </a:t>
            </a:r>
            <a:r>
              <a:rPr lang="en-US" sz="3600" b="1" u="sng" dirty="0" smtClean="0">
                <a:solidFill>
                  <a:srgbClr val="FF0000"/>
                </a:solidFill>
              </a:rPr>
              <a:t>food vacuole. </a:t>
            </a:r>
            <a:r>
              <a:rPr lang="en-US" sz="3600" dirty="0" smtClean="0"/>
              <a:t>Digestive </a:t>
            </a:r>
            <a:r>
              <a:rPr lang="en-US" sz="3600" b="1" u="sng" dirty="0" smtClean="0">
                <a:solidFill>
                  <a:srgbClr val="FF0000"/>
                </a:solidFill>
              </a:rPr>
              <a:t>enzymes </a:t>
            </a:r>
            <a:r>
              <a:rPr lang="en-US" sz="3600" dirty="0" smtClean="0"/>
              <a:t>then </a:t>
            </a:r>
            <a:r>
              <a:rPr lang="en-US" sz="3600" dirty="0"/>
              <a:t>break the food down into smaller organic compounds to be absorbed</a:t>
            </a:r>
            <a:r>
              <a:rPr lang="en-US" sz="3600" dirty="0" smtClean="0"/>
              <a:t>. </a:t>
            </a:r>
            <a:r>
              <a:rPr lang="en-US" sz="3600" i="1" dirty="0" smtClean="0"/>
              <a:t>It’s called </a:t>
            </a:r>
            <a:r>
              <a:rPr lang="en-US" sz="3600" i="1" u="sng" dirty="0" smtClean="0"/>
              <a:t>endocytosis</a:t>
            </a:r>
            <a:r>
              <a:rPr lang="en-US" sz="3600" i="1" dirty="0" smtClean="0"/>
              <a:t>.</a:t>
            </a:r>
            <a:endParaRPr lang="en-US" sz="36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AutoShape 4" descr="http://84d1f3.medialib.glogster.com/media/5c/5c7d12e7b2c086f4473cbd5ff23095f7ac99044acb6e414981d2cd4a50f36d12/endocytosis-gif.gif"/>
          <p:cNvSpPr>
            <a:spLocks noChangeAspect="1" noChangeArrowheads="1"/>
          </p:cNvSpPr>
          <p:nvPr/>
        </p:nvSpPr>
        <p:spPr bwMode="auto">
          <a:xfrm>
            <a:off x="4965490" y="3393336"/>
            <a:ext cx="256326" cy="2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image.slidesharecdn.com/1-celltheorymembranes-100126120528-phpapp02/95/cell-theory-membranes-18-728.jpg?cb=12645075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831416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6216651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Amoeba eats two paramecia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0070C0"/>
                </a:solidFill>
              </a:rPr>
              <a:t>Amoeba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825624"/>
            <a:ext cx="5867400" cy="48037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REGULATION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(HOMEOSTASIS)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contractile </a:t>
            </a:r>
            <a:r>
              <a:rPr lang="en-US" sz="3600" b="1" u="sng" dirty="0" smtClean="0">
                <a:solidFill>
                  <a:srgbClr val="FF0000"/>
                </a:solidFill>
              </a:rPr>
              <a:t>vacuole </a:t>
            </a:r>
            <a:r>
              <a:rPr lang="en-US" sz="3600" dirty="0" smtClean="0"/>
              <a:t>to regulate </a:t>
            </a:r>
            <a:r>
              <a:rPr lang="en-US" sz="3600" u="sng" dirty="0" smtClean="0">
                <a:solidFill>
                  <a:srgbClr val="FF0000"/>
                </a:solidFill>
              </a:rPr>
              <a:t>water balance</a:t>
            </a:r>
          </a:p>
          <a:p>
            <a:pPr marL="742950" indent="-742950">
              <a:buFont typeface="+mj-lt"/>
              <a:buAutoNum type="arabicPeriod"/>
            </a:pPr>
            <a:endParaRPr lang="en-US" sz="3600" u="sng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0000"/>
                </a:solidFill>
              </a:rPr>
              <a:t>Cell membrane </a:t>
            </a:r>
            <a:r>
              <a:rPr lang="en-US" sz="3600" dirty="0" smtClean="0"/>
              <a:t>to </a:t>
            </a:r>
            <a:r>
              <a:rPr lang="en-US" sz="3600" dirty="0"/>
              <a:t>regulate </a:t>
            </a:r>
            <a:r>
              <a:rPr lang="en-US" sz="3600" u="sng" dirty="0" smtClean="0">
                <a:solidFill>
                  <a:srgbClr val="FF0000"/>
                </a:solidFill>
              </a:rPr>
              <a:t>materials entering and leaving the cell.</a:t>
            </a:r>
            <a:endParaRPr lang="en-US" sz="36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4" name="Picture 4" descr="http://www.arcella.nl/sites/default/files/platenvanamoeben/Amoeba-proteus-C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938337"/>
            <a:ext cx="6096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STERNGRR/ </a:t>
            </a:r>
            <a:r>
              <a:rPr lang="en-US" b="1" dirty="0" smtClean="0"/>
              <a:t>ADAPTATIONS: </a:t>
            </a:r>
            <a:r>
              <a:rPr lang="en-US" b="1" dirty="0" smtClean="0">
                <a:solidFill>
                  <a:srgbClr val="0070C0"/>
                </a:solidFill>
              </a:rPr>
              <a:t>Amoeba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825624"/>
            <a:ext cx="5867400" cy="480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REPRODUCTION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Divide </a:t>
            </a:r>
            <a:r>
              <a:rPr lang="en-US" sz="3600" b="1" u="sng" dirty="0" smtClean="0">
                <a:solidFill>
                  <a:srgbClr val="FF0000"/>
                </a:solidFill>
              </a:rPr>
              <a:t>ASEXUALLY</a:t>
            </a:r>
            <a:r>
              <a:rPr lang="en-US" sz="3600" dirty="0" smtClean="0"/>
              <a:t> through </a:t>
            </a:r>
            <a:r>
              <a:rPr lang="en-US" sz="3600" b="1" dirty="0"/>
              <a:t>mitosis</a:t>
            </a:r>
            <a:r>
              <a:rPr lang="en-US" sz="3600" dirty="0"/>
              <a:t> or </a:t>
            </a:r>
            <a:r>
              <a:rPr lang="en-US" sz="3600" b="1" dirty="0"/>
              <a:t>binary fission</a:t>
            </a:r>
            <a:r>
              <a:rPr lang="en-US" sz="3600" dirty="0"/>
              <a:t>.</a:t>
            </a:r>
            <a:endParaRPr lang="en-US" dirty="0"/>
          </a:p>
        </p:txBody>
      </p:sp>
      <p:pic>
        <p:nvPicPr>
          <p:cNvPr id="11266" name="Picture 2" descr="http://img1.mnimgs.com/img/shared/userimages/mn_images/image/binary%20fi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01836"/>
            <a:ext cx="6060408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2800" y="523240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Watch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REFLECT</a:t>
            </a:r>
            <a:endParaRPr lang="en-US" b="1" i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Is the amoeba an </a:t>
            </a:r>
            <a:r>
              <a:rPr lang="en-US" b="1" dirty="0"/>
              <a:t>autotroph</a:t>
            </a:r>
            <a:r>
              <a:rPr lang="en-US" dirty="0"/>
              <a:t> or a </a:t>
            </a:r>
            <a:r>
              <a:rPr lang="en-US" b="1" dirty="0"/>
              <a:t>heterotroph</a:t>
            </a:r>
            <a:r>
              <a:rPr lang="en-US" dirty="0"/>
              <a:t>? How do you know?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Is the amoeba more plant-like, animal-like, or fungus-like?  Explain.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Paramecium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(animal-like </a:t>
            </a:r>
            <a:r>
              <a:rPr lang="en-US" dirty="0" err="1" smtClean="0"/>
              <a:t>protist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12291" name="Picture 3" descr="paramec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68616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aramec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008316"/>
            <a:ext cx="4642168" cy="41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5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510</Words>
  <Application>Microsoft Office PowerPoint</Application>
  <PresentationFormat>Widescreen</PresentationFormat>
  <Paragraphs>125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Bradley Hand ITC</vt:lpstr>
      <vt:lpstr>Calibri</vt:lpstr>
      <vt:lpstr>Calibri Light</vt:lpstr>
      <vt:lpstr>Century Gothic</vt:lpstr>
      <vt:lpstr>Times New Roman</vt:lpstr>
      <vt:lpstr>Wingdings</vt:lpstr>
      <vt:lpstr>Office Theme</vt:lpstr>
      <vt:lpstr>Kingdom: PROTISTA </vt:lpstr>
      <vt:lpstr>Amoeba (animal-like protist) </vt:lpstr>
      <vt:lpstr>Amoeba </vt:lpstr>
      <vt:lpstr>STERNGRR/ ADAPTATIONS: Amoeba</vt:lpstr>
      <vt:lpstr>STERNGRR/ ADAPTATIONS: Amoeba</vt:lpstr>
      <vt:lpstr>STERNGRR/ ADAPTATIONS: Amoeba</vt:lpstr>
      <vt:lpstr>STERNGRR/ ADAPTATIONS: Amoeba</vt:lpstr>
      <vt:lpstr>REFLECT</vt:lpstr>
      <vt:lpstr>Paramecium (animal-like protist) </vt:lpstr>
      <vt:lpstr>Paramecium</vt:lpstr>
      <vt:lpstr>STERNGRR/ ADAPTATIONS: Paramecium</vt:lpstr>
      <vt:lpstr>STERNGRR/ ADAPTATIONS: Paramecium</vt:lpstr>
      <vt:lpstr>STERNGRR/ ADAPTATIONS: Paramecium</vt:lpstr>
      <vt:lpstr>STERNGRR/ ADAPTATIONS: Paramecium</vt:lpstr>
      <vt:lpstr>REFLECT</vt:lpstr>
      <vt:lpstr>Euglena (plant-like protist) </vt:lpstr>
      <vt:lpstr>Euglena</vt:lpstr>
      <vt:lpstr>STERNGRR/ ADAPTATIONS: Euglena</vt:lpstr>
      <vt:lpstr>STERNGRR/ ADAPTATIONS: Euglena</vt:lpstr>
      <vt:lpstr>STERNGRR/ ADAPTATIONS: Euglena</vt:lpstr>
      <vt:lpstr>STERNGRR/ ADAPTATIONS: Euglena</vt:lpstr>
      <vt:lpstr>REFLECT</vt:lpstr>
      <vt:lpstr>PRACTICE!</vt:lpstr>
      <vt:lpstr>Protista Identification  Using a Dichotomous Key</vt:lpstr>
      <vt:lpstr>Protista Identification Using a Dichotomous Key</vt:lpstr>
      <vt:lpstr>Protista Identification  Using a Dichotomous Key</vt:lpstr>
      <vt:lpstr>Protista Identification Using a Dichotomous Key</vt:lpstr>
      <vt:lpstr>Protista Identification  Using a Dichotomous Key</vt:lpstr>
      <vt:lpstr>Protista Identification Using a Dichotomous Key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Mathis, Lindsay A.</dc:creator>
  <cp:lastModifiedBy>Mathis, Lindsay A.</cp:lastModifiedBy>
  <cp:revision>21</cp:revision>
  <dcterms:created xsi:type="dcterms:W3CDTF">2016-05-05T18:15:47Z</dcterms:created>
  <dcterms:modified xsi:type="dcterms:W3CDTF">2016-05-09T12:51:13Z</dcterms:modified>
</cp:coreProperties>
</file>