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78" r:id="rId3"/>
    <p:sldId id="287" r:id="rId4"/>
    <p:sldId id="288" r:id="rId5"/>
    <p:sldId id="289" r:id="rId6"/>
    <p:sldId id="290" r:id="rId7"/>
    <p:sldId id="256" r:id="rId8"/>
    <p:sldId id="257" r:id="rId9"/>
    <p:sldId id="258" r:id="rId10"/>
    <p:sldId id="259" r:id="rId11"/>
    <p:sldId id="260" r:id="rId12"/>
    <p:sldId id="261" r:id="rId13"/>
    <p:sldId id="262" r:id="rId14"/>
    <p:sldId id="263" r:id="rId15"/>
    <p:sldId id="264" r:id="rId16"/>
    <p:sldId id="266" r:id="rId17"/>
    <p:sldId id="267" r:id="rId18"/>
    <p:sldId id="268" r:id="rId19"/>
    <p:sldId id="269" r:id="rId20"/>
    <p:sldId id="281" r:id="rId21"/>
    <p:sldId id="282" r:id="rId22"/>
    <p:sldId id="286" r:id="rId23"/>
    <p:sldId id="279" r:id="rId24"/>
    <p:sldId id="270" r:id="rId25"/>
    <p:sldId id="273" r:id="rId26"/>
    <p:sldId id="271" r:id="rId27"/>
    <p:sldId id="27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9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33C8A2-5E80-1743-8149-5B333D948A2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3C8A2-5E80-1743-8149-5B333D948A2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3C8A2-5E80-1743-8149-5B333D948A2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3C8A2-5E80-1743-8149-5B333D948A2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3C8A2-5E80-1743-8149-5B333D948A2F}"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33C8A2-5E80-1743-8149-5B333D948A2F}"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33C8A2-5E80-1743-8149-5B333D948A2F}"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33C8A2-5E80-1743-8149-5B333D948A2F}"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3C8A2-5E80-1743-8149-5B333D948A2F}"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3C8A2-5E80-1743-8149-5B333D948A2F}"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3C8A2-5E80-1743-8149-5B333D948A2F}"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9EC42-BF09-8241-903F-249E50AC4C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3C8A2-5E80-1743-8149-5B333D948A2F}" type="datetimeFigureOut">
              <a:rPr lang="en-US" smtClean="0"/>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9EC42-BF09-8241-903F-249E50AC4C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ivpsnKU9U1g"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www.youtube.com/watch?v=zjR6L38yRe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en-US" altLang="en-US" sz="4400"/>
              <a:t>Adaptations Increase Fitness!</a:t>
            </a:r>
          </a:p>
        </p:txBody>
      </p:sp>
      <p:sp>
        <p:nvSpPr>
          <p:cNvPr id="2051" name="Rectangle 3"/>
          <p:cNvSpPr>
            <a:spLocks noGrp="1" noChangeArrowheads="1"/>
          </p:cNvSpPr>
          <p:nvPr>
            <p:ph type="subTitle" idx="1"/>
          </p:nvPr>
        </p:nvSpPr>
        <p:spPr>
          <a:xfrm>
            <a:off x="1371600" y="3886200"/>
            <a:ext cx="6400800" cy="1752600"/>
          </a:xfrm>
        </p:spPr>
        <p:txBody>
          <a:bodyPr/>
          <a:lstStyle/>
          <a:p>
            <a:endParaRPr lang="en-US" altLang="en-US" sz="3200"/>
          </a:p>
        </p:txBody>
      </p:sp>
    </p:spTree>
    <p:extLst>
      <p:ext uri="{BB962C8B-B14F-4D97-AF65-F5344CB8AC3E}">
        <p14:creationId xmlns:p14="http://schemas.microsoft.com/office/powerpoint/2010/main" val="409890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6983"/>
          </a:xfrm>
        </p:spPr>
        <p:txBody>
          <a:bodyPr>
            <a:normAutofit fontScale="90000"/>
          </a:bodyPr>
          <a:lstStyle/>
          <a:p>
            <a:r>
              <a:rPr lang="en-US" dirty="0" smtClean="0"/>
              <a:t>How nature picks the “fittest” organisms: Natural Selection</a:t>
            </a:r>
            <a:endParaRPr lang="en-US" dirty="0"/>
          </a:p>
        </p:txBody>
      </p:sp>
      <p:pic>
        <p:nvPicPr>
          <p:cNvPr id="4" name="Picture 3" descr="Screen shot 2013-05-13 at 8.16.04 PM.png"/>
          <p:cNvPicPr>
            <a:picLocks noChangeAspect="1"/>
          </p:cNvPicPr>
          <p:nvPr/>
        </p:nvPicPr>
        <p:blipFill>
          <a:blip r:embed="rId2"/>
          <a:stretch>
            <a:fillRect/>
          </a:stretch>
        </p:blipFill>
        <p:spPr>
          <a:xfrm>
            <a:off x="-1" y="1146983"/>
            <a:ext cx="4035779" cy="3024230"/>
          </a:xfrm>
          <a:prstGeom prst="rect">
            <a:avLst/>
          </a:prstGeom>
        </p:spPr>
      </p:pic>
      <p:pic>
        <p:nvPicPr>
          <p:cNvPr id="5" name="Picture 4" descr="Screen shot 2013-05-13 at 8.16.37 PM.png"/>
          <p:cNvPicPr>
            <a:picLocks noChangeAspect="1"/>
          </p:cNvPicPr>
          <p:nvPr/>
        </p:nvPicPr>
        <p:blipFill>
          <a:blip r:embed="rId3"/>
          <a:stretch>
            <a:fillRect/>
          </a:stretch>
        </p:blipFill>
        <p:spPr>
          <a:xfrm>
            <a:off x="4499222" y="1146983"/>
            <a:ext cx="4552212" cy="2677129"/>
          </a:xfrm>
          <a:prstGeom prst="rect">
            <a:avLst/>
          </a:prstGeom>
        </p:spPr>
      </p:pic>
      <p:pic>
        <p:nvPicPr>
          <p:cNvPr id="6" name="Picture 5" descr="Screen shot 2013-05-13 at 8.16.56 PM.png"/>
          <p:cNvPicPr>
            <a:picLocks noChangeAspect="1"/>
          </p:cNvPicPr>
          <p:nvPr/>
        </p:nvPicPr>
        <p:blipFill>
          <a:blip r:embed="rId4"/>
          <a:stretch>
            <a:fillRect/>
          </a:stretch>
        </p:blipFill>
        <p:spPr>
          <a:xfrm>
            <a:off x="-1" y="4171212"/>
            <a:ext cx="4499223" cy="2686787"/>
          </a:xfrm>
          <a:prstGeom prst="rect">
            <a:avLst/>
          </a:prstGeom>
        </p:spPr>
      </p:pic>
      <p:pic>
        <p:nvPicPr>
          <p:cNvPr id="7" name="Picture 6" descr="Screen shot 2013-05-13 at 8.17.07 PM.png"/>
          <p:cNvPicPr>
            <a:picLocks noChangeAspect="1"/>
          </p:cNvPicPr>
          <p:nvPr/>
        </p:nvPicPr>
        <p:blipFill>
          <a:blip r:embed="rId5"/>
          <a:stretch>
            <a:fillRect/>
          </a:stretch>
        </p:blipFill>
        <p:spPr>
          <a:xfrm>
            <a:off x="4505264" y="4171212"/>
            <a:ext cx="4638736" cy="2686787"/>
          </a:xfrm>
          <a:prstGeom prst="rect">
            <a:avLst/>
          </a:prstGeom>
        </p:spPr>
      </p:pic>
      <p:sp>
        <p:nvSpPr>
          <p:cNvPr id="8" name="TextBox 7"/>
          <p:cNvSpPr txBox="1"/>
          <p:nvPr/>
        </p:nvSpPr>
        <p:spPr>
          <a:xfrm>
            <a:off x="640644" y="2976223"/>
            <a:ext cx="1306689" cy="369332"/>
          </a:xfrm>
          <a:prstGeom prst="rect">
            <a:avLst/>
          </a:prstGeom>
          <a:noFill/>
        </p:spPr>
        <p:txBody>
          <a:bodyPr wrap="square" rtlCol="0">
            <a:spAutoFit/>
          </a:bodyPr>
          <a:lstStyle/>
          <a:p>
            <a:r>
              <a:rPr lang="en-US" b="1" dirty="0" smtClean="0">
                <a:solidFill>
                  <a:srgbClr val="0000FF"/>
                </a:solidFill>
              </a:rPr>
              <a:t>VARIATION</a:t>
            </a:r>
            <a:endParaRPr lang="en-US" b="1" dirty="0">
              <a:solidFill>
                <a:srgbClr val="0000FF"/>
              </a:solidFill>
            </a:endParaRPr>
          </a:p>
        </p:txBody>
      </p:sp>
      <p:sp>
        <p:nvSpPr>
          <p:cNvPr id="9" name="TextBox 8"/>
          <p:cNvSpPr txBox="1"/>
          <p:nvPr/>
        </p:nvSpPr>
        <p:spPr>
          <a:xfrm>
            <a:off x="457200" y="3639446"/>
            <a:ext cx="1306689" cy="369332"/>
          </a:xfrm>
          <a:prstGeom prst="rect">
            <a:avLst/>
          </a:prstGeom>
          <a:noFill/>
        </p:spPr>
        <p:txBody>
          <a:bodyPr wrap="square" rtlCol="0">
            <a:spAutoFit/>
          </a:bodyPr>
          <a:lstStyle/>
          <a:p>
            <a:r>
              <a:rPr lang="en-US" b="1" dirty="0" smtClean="0">
                <a:solidFill>
                  <a:srgbClr val="0000FF"/>
                </a:solidFill>
              </a:rPr>
              <a:t>BROWN</a:t>
            </a:r>
            <a:endParaRPr lang="en-US" b="1" dirty="0">
              <a:solidFill>
                <a:srgbClr val="0000FF"/>
              </a:solidFill>
            </a:endParaRPr>
          </a:p>
        </p:txBody>
      </p:sp>
      <p:sp>
        <p:nvSpPr>
          <p:cNvPr id="10" name="TextBox 9"/>
          <p:cNvSpPr txBox="1"/>
          <p:nvPr/>
        </p:nvSpPr>
        <p:spPr>
          <a:xfrm>
            <a:off x="5576711" y="2030581"/>
            <a:ext cx="773289" cy="369332"/>
          </a:xfrm>
          <a:prstGeom prst="rect">
            <a:avLst/>
          </a:prstGeom>
          <a:noFill/>
        </p:spPr>
        <p:txBody>
          <a:bodyPr wrap="square" rtlCol="0">
            <a:spAutoFit/>
          </a:bodyPr>
          <a:lstStyle/>
          <a:p>
            <a:r>
              <a:rPr lang="en-US" b="1" dirty="0" smtClean="0">
                <a:solidFill>
                  <a:srgbClr val="0000FF"/>
                </a:solidFill>
              </a:rPr>
              <a:t>  FIT</a:t>
            </a:r>
            <a:endParaRPr lang="en-US" b="1" dirty="0">
              <a:solidFill>
                <a:srgbClr val="0000FF"/>
              </a:solidFill>
            </a:endParaRPr>
          </a:p>
        </p:txBody>
      </p:sp>
      <p:sp>
        <p:nvSpPr>
          <p:cNvPr id="11" name="TextBox 10"/>
          <p:cNvSpPr txBox="1"/>
          <p:nvPr/>
        </p:nvSpPr>
        <p:spPr>
          <a:xfrm>
            <a:off x="640644" y="5162224"/>
            <a:ext cx="1306689" cy="369332"/>
          </a:xfrm>
          <a:prstGeom prst="rect">
            <a:avLst/>
          </a:prstGeom>
          <a:noFill/>
        </p:spPr>
        <p:txBody>
          <a:bodyPr wrap="square" rtlCol="0">
            <a:spAutoFit/>
          </a:bodyPr>
          <a:lstStyle/>
          <a:p>
            <a:r>
              <a:rPr lang="en-US" b="1" dirty="0" smtClean="0">
                <a:solidFill>
                  <a:srgbClr val="0000FF"/>
                </a:solidFill>
              </a:rPr>
              <a:t>TRAITS</a:t>
            </a:r>
            <a:endParaRPr lang="en-US" b="1" dirty="0">
              <a:solidFill>
                <a:srgbClr val="0000FF"/>
              </a:solidFill>
            </a:endParaRPr>
          </a:p>
        </p:txBody>
      </p:sp>
      <p:sp>
        <p:nvSpPr>
          <p:cNvPr id="12" name="TextBox 11"/>
          <p:cNvSpPr txBox="1"/>
          <p:nvPr/>
        </p:nvSpPr>
        <p:spPr>
          <a:xfrm>
            <a:off x="5339645" y="5162225"/>
            <a:ext cx="1772355" cy="369332"/>
          </a:xfrm>
          <a:prstGeom prst="rect">
            <a:avLst/>
          </a:prstGeom>
          <a:noFill/>
        </p:spPr>
        <p:txBody>
          <a:bodyPr wrap="square" rtlCol="0">
            <a:spAutoFit/>
          </a:bodyPr>
          <a:lstStyle/>
          <a:p>
            <a:r>
              <a:rPr lang="en-US" b="1" dirty="0" smtClean="0">
                <a:solidFill>
                  <a:srgbClr val="0000FF"/>
                </a:solidFill>
              </a:rPr>
              <a:t>POPULATION</a:t>
            </a:r>
            <a:endParaRPr lang="en-US" b="1" dirty="0">
              <a:solidFill>
                <a:srgbClr val="0000FF"/>
              </a:solidFill>
            </a:endParaRPr>
          </a:p>
        </p:txBody>
      </p:sp>
      <p:sp>
        <p:nvSpPr>
          <p:cNvPr id="13" name="TextBox 12"/>
          <p:cNvSpPr txBox="1"/>
          <p:nvPr/>
        </p:nvSpPr>
        <p:spPr>
          <a:xfrm>
            <a:off x="5339645" y="5378191"/>
            <a:ext cx="2901244" cy="646331"/>
          </a:xfrm>
          <a:prstGeom prst="rect">
            <a:avLst/>
          </a:prstGeom>
          <a:noFill/>
        </p:spPr>
        <p:txBody>
          <a:bodyPr wrap="square" rtlCol="0">
            <a:spAutoFit/>
          </a:bodyPr>
          <a:lstStyle/>
          <a:p>
            <a:r>
              <a:rPr lang="en-US" b="1" dirty="0" smtClean="0">
                <a:solidFill>
                  <a:srgbClr val="0000FF"/>
                </a:solidFill>
              </a:rPr>
              <a:t>NATURAL SELECTION (EVOLUTION)</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1764"/>
          </a:xfrm>
        </p:spPr>
        <p:txBody>
          <a:bodyPr>
            <a:normAutofit fontScale="90000"/>
          </a:bodyPr>
          <a:lstStyle/>
          <a:p>
            <a:r>
              <a:rPr lang="en-US" dirty="0" smtClean="0"/>
              <a:t>CO-EVOLUTION</a:t>
            </a:r>
            <a:endParaRPr lang="en-US" dirty="0"/>
          </a:p>
        </p:txBody>
      </p:sp>
      <p:pic>
        <p:nvPicPr>
          <p:cNvPr id="4" name="Picture 3" descr="Screen shot 2013-05-13 at 8.22.18 PM.png"/>
          <p:cNvPicPr>
            <a:picLocks noChangeAspect="1"/>
          </p:cNvPicPr>
          <p:nvPr/>
        </p:nvPicPr>
        <p:blipFill>
          <a:blip r:embed="rId2"/>
          <a:stretch>
            <a:fillRect/>
          </a:stretch>
        </p:blipFill>
        <p:spPr>
          <a:xfrm>
            <a:off x="-1" y="901200"/>
            <a:ext cx="9172145" cy="5557404"/>
          </a:xfrm>
          <a:prstGeom prst="rect">
            <a:avLst/>
          </a:prstGeom>
        </p:spPr>
      </p:pic>
      <p:sp>
        <p:nvSpPr>
          <p:cNvPr id="5" name="TextBox 4"/>
          <p:cNvSpPr txBox="1"/>
          <p:nvPr/>
        </p:nvSpPr>
        <p:spPr>
          <a:xfrm>
            <a:off x="3741581" y="2034529"/>
            <a:ext cx="1420162" cy="369332"/>
          </a:xfrm>
          <a:prstGeom prst="rect">
            <a:avLst/>
          </a:prstGeom>
          <a:noFill/>
        </p:spPr>
        <p:txBody>
          <a:bodyPr wrap="square" rtlCol="0">
            <a:spAutoFit/>
          </a:bodyPr>
          <a:lstStyle/>
          <a:p>
            <a:r>
              <a:rPr lang="en-US" b="1" dirty="0" smtClean="0">
                <a:solidFill>
                  <a:srgbClr val="0000FF"/>
                </a:solidFill>
              </a:rPr>
              <a:t>EVOLVE</a:t>
            </a:r>
            <a:endParaRPr lang="en-US" b="1" dirty="0">
              <a:solidFill>
                <a:srgbClr val="0000FF"/>
              </a:solidFill>
            </a:endParaRPr>
          </a:p>
        </p:txBody>
      </p:sp>
      <p:sp>
        <p:nvSpPr>
          <p:cNvPr id="6" name="TextBox 5"/>
          <p:cNvSpPr txBox="1"/>
          <p:nvPr/>
        </p:nvSpPr>
        <p:spPr>
          <a:xfrm>
            <a:off x="4451662" y="2556261"/>
            <a:ext cx="1420162" cy="369332"/>
          </a:xfrm>
          <a:prstGeom prst="rect">
            <a:avLst/>
          </a:prstGeom>
          <a:noFill/>
        </p:spPr>
        <p:txBody>
          <a:bodyPr wrap="square" rtlCol="0">
            <a:spAutoFit/>
          </a:bodyPr>
          <a:lstStyle/>
          <a:p>
            <a:r>
              <a:rPr lang="en-US" b="1" dirty="0" smtClean="0">
                <a:solidFill>
                  <a:srgbClr val="0000FF"/>
                </a:solidFill>
              </a:rPr>
              <a:t>PREY</a:t>
            </a:r>
            <a:endParaRPr lang="en-US" b="1" dirty="0">
              <a:solidFill>
                <a:srgbClr val="0000FF"/>
              </a:solidFill>
            </a:endParaRPr>
          </a:p>
        </p:txBody>
      </p:sp>
      <p:sp>
        <p:nvSpPr>
          <p:cNvPr id="7" name="TextBox 6"/>
          <p:cNvSpPr txBox="1"/>
          <p:nvPr/>
        </p:nvSpPr>
        <p:spPr>
          <a:xfrm>
            <a:off x="6515818" y="2579415"/>
            <a:ext cx="1420162" cy="369332"/>
          </a:xfrm>
          <a:prstGeom prst="rect">
            <a:avLst/>
          </a:prstGeom>
          <a:noFill/>
        </p:spPr>
        <p:txBody>
          <a:bodyPr wrap="square" rtlCol="0">
            <a:spAutoFit/>
          </a:bodyPr>
          <a:lstStyle/>
          <a:p>
            <a:r>
              <a:rPr lang="en-US" b="1" dirty="0" smtClean="0">
                <a:solidFill>
                  <a:srgbClr val="0000FF"/>
                </a:solidFill>
              </a:rPr>
              <a:t>HOST</a:t>
            </a:r>
            <a:endParaRPr lang="en-US" b="1" dirty="0">
              <a:solidFill>
                <a:srgbClr val="0000FF"/>
              </a:solidFill>
            </a:endParaRPr>
          </a:p>
        </p:txBody>
      </p:sp>
      <p:sp>
        <p:nvSpPr>
          <p:cNvPr id="8" name="TextBox 7"/>
          <p:cNvSpPr txBox="1"/>
          <p:nvPr/>
        </p:nvSpPr>
        <p:spPr>
          <a:xfrm>
            <a:off x="3741581" y="2864038"/>
            <a:ext cx="1420162" cy="369332"/>
          </a:xfrm>
          <a:prstGeom prst="rect">
            <a:avLst/>
          </a:prstGeom>
          <a:noFill/>
        </p:spPr>
        <p:txBody>
          <a:bodyPr wrap="square" rtlCol="0">
            <a:spAutoFit/>
          </a:bodyPr>
          <a:lstStyle/>
          <a:p>
            <a:r>
              <a:rPr lang="en-US" b="1" dirty="0" smtClean="0">
                <a:solidFill>
                  <a:srgbClr val="0000FF"/>
                </a:solidFill>
              </a:rPr>
              <a:t>SYMBIOTIC</a:t>
            </a:r>
            <a:endParaRPr lang="en-US" b="1" dirty="0">
              <a:solidFill>
                <a:srgbClr val="0000FF"/>
              </a:solidFill>
            </a:endParaRPr>
          </a:p>
        </p:txBody>
      </p:sp>
      <p:sp>
        <p:nvSpPr>
          <p:cNvPr id="9" name="TextBox 8"/>
          <p:cNvSpPr txBox="1"/>
          <p:nvPr/>
        </p:nvSpPr>
        <p:spPr>
          <a:xfrm>
            <a:off x="6229055" y="2925593"/>
            <a:ext cx="1420162" cy="307777"/>
          </a:xfrm>
          <a:prstGeom prst="rect">
            <a:avLst/>
          </a:prstGeom>
          <a:noFill/>
        </p:spPr>
        <p:txBody>
          <a:bodyPr wrap="square" rtlCol="0">
            <a:spAutoFit/>
          </a:bodyPr>
          <a:lstStyle/>
          <a:p>
            <a:r>
              <a:rPr lang="en-US" sz="1400" b="1" dirty="0" smtClean="0">
                <a:solidFill>
                  <a:srgbClr val="0000FF"/>
                </a:solidFill>
              </a:rPr>
              <a:t>MUTUALISM</a:t>
            </a:r>
            <a:endParaRPr lang="en-US" sz="1400" b="1" dirty="0">
              <a:solidFill>
                <a:srgbClr val="0000FF"/>
              </a:solidFill>
            </a:endParaRPr>
          </a:p>
        </p:txBody>
      </p:sp>
      <p:sp>
        <p:nvSpPr>
          <p:cNvPr id="10" name="TextBox 9"/>
          <p:cNvSpPr txBox="1"/>
          <p:nvPr/>
        </p:nvSpPr>
        <p:spPr>
          <a:xfrm>
            <a:off x="1228986" y="5243349"/>
            <a:ext cx="819325" cy="369332"/>
          </a:xfrm>
          <a:prstGeom prst="rect">
            <a:avLst/>
          </a:prstGeom>
          <a:noFill/>
        </p:spPr>
        <p:txBody>
          <a:bodyPr wrap="square" rtlCol="0">
            <a:spAutoFit/>
          </a:bodyPr>
          <a:lstStyle/>
          <a:p>
            <a:r>
              <a:rPr lang="en-US" b="1" dirty="0" smtClean="0">
                <a:solidFill>
                  <a:srgbClr val="0000FF"/>
                </a:solidFill>
              </a:rPr>
              <a:t>SHAPE</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1201"/>
          </a:xfrm>
        </p:spPr>
        <p:txBody>
          <a:bodyPr/>
          <a:lstStyle/>
          <a:p>
            <a:r>
              <a:rPr lang="en-US" dirty="0" smtClean="0"/>
              <a:t>Co-Evolution</a:t>
            </a:r>
            <a:endParaRPr lang="en-US" dirty="0"/>
          </a:p>
        </p:txBody>
      </p:sp>
      <p:pic>
        <p:nvPicPr>
          <p:cNvPr id="4" name="Picture 3" descr="Screen shot 2013-05-13 at 9.32.50 AM.png"/>
          <p:cNvPicPr>
            <a:picLocks noChangeAspect="1"/>
          </p:cNvPicPr>
          <p:nvPr/>
        </p:nvPicPr>
        <p:blipFill>
          <a:blip r:embed="rId2"/>
          <a:stretch>
            <a:fillRect/>
          </a:stretch>
        </p:blipFill>
        <p:spPr>
          <a:xfrm>
            <a:off x="0" y="969886"/>
            <a:ext cx="9140234" cy="2129698"/>
          </a:xfrm>
          <a:prstGeom prst="rect">
            <a:avLst/>
          </a:prstGeom>
        </p:spPr>
      </p:pic>
      <p:sp>
        <p:nvSpPr>
          <p:cNvPr id="5" name="TextBox 4"/>
          <p:cNvSpPr txBox="1"/>
          <p:nvPr/>
        </p:nvSpPr>
        <p:spPr>
          <a:xfrm>
            <a:off x="696426" y="1864176"/>
            <a:ext cx="1283608" cy="369332"/>
          </a:xfrm>
          <a:prstGeom prst="rect">
            <a:avLst/>
          </a:prstGeom>
          <a:noFill/>
        </p:spPr>
        <p:txBody>
          <a:bodyPr wrap="square" rtlCol="0">
            <a:spAutoFit/>
          </a:bodyPr>
          <a:lstStyle/>
          <a:p>
            <a:r>
              <a:rPr lang="en-US" b="1" dirty="0" smtClean="0">
                <a:solidFill>
                  <a:srgbClr val="0000FF"/>
                </a:solidFill>
              </a:rPr>
              <a:t>JOINT</a:t>
            </a:r>
            <a:endParaRPr lang="en-US" b="1" dirty="0">
              <a:solidFill>
                <a:srgbClr val="0000FF"/>
              </a:solidFill>
            </a:endParaRPr>
          </a:p>
        </p:txBody>
      </p:sp>
      <p:sp>
        <p:nvSpPr>
          <p:cNvPr id="6" name="TextBox 5"/>
          <p:cNvSpPr txBox="1"/>
          <p:nvPr/>
        </p:nvSpPr>
        <p:spPr>
          <a:xfrm>
            <a:off x="6734304" y="1831911"/>
            <a:ext cx="1952495" cy="369332"/>
          </a:xfrm>
          <a:prstGeom prst="rect">
            <a:avLst/>
          </a:prstGeom>
          <a:noFill/>
        </p:spPr>
        <p:txBody>
          <a:bodyPr wrap="square" rtlCol="0">
            <a:spAutoFit/>
          </a:bodyPr>
          <a:lstStyle/>
          <a:p>
            <a:r>
              <a:rPr lang="en-US" b="1" dirty="0" smtClean="0">
                <a:solidFill>
                  <a:srgbClr val="0000FF"/>
                </a:solidFill>
              </a:rPr>
              <a:t>INFLUENCES</a:t>
            </a:r>
            <a:endParaRPr lang="en-US" b="1" dirty="0">
              <a:solidFill>
                <a:srgbClr val="0000FF"/>
              </a:solidFill>
            </a:endParaRPr>
          </a:p>
        </p:txBody>
      </p:sp>
      <p:sp>
        <p:nvSpPr>
          <p:cNvPr id="7" name="TextBox 6"/>
          <p:cNvSpPr txBox="1"/>
          <p:nvPr/>
        </p:nvSpPr>
        <p:spPr>
          <a:xfrm>
            <a:off x="6734305" y="2168977"/>
            <a:ext cx="1952495" cy="369332"/>
          </a:xfrm>
          <a:prstGeom prst="rect">
            <a:avLst/>
          </a:prstGeom>
          <a:noFill/>
        </p:spPr>
        <p:txBody>
          <a:bodyPr wrap="square" rtlCol="0">
            <a:spAutoFit/>
          </a:bodyPr>
          <a:lstStyle/>
          <a:p>
            <a:r>
              <a:rPr lang="en-US" b="1" dirty="0" smtClean="0">
                <a:solidFill>
                  <a:srgbClr val="0000FF"/>
                </a:solidFill>
              </a:rPr>
              <a:t>SYMBIOTIC</a:t>
            </a:r>
            <a:endParaRPr lang="en-US" b="1" dirty="0">
              <a:solidFill>
                <a:srgbClr val="0000FF"/>
              </a:solidFill>
            </a:endParaRPr>
          </a:p>
        </p:txBody>
      </p:sp>
      <p:pic>
        <p:nvPicPr>
          <p:cNvPr id="7170" name="Picture 2"/>
          <p:cNvPicPr>
            <a:picLocks noChangeAspect="1" noChangeArrowheads="1"/>
          </p:cNvPicPr>
          <p:nvPr/>
        </p:nvPicPr>
        <p:blipFill>
          <a:blip r:embed="rId3"/>
          <a:srcRect/>
          <a:stretch>
            <a:fillRect/>
          </a:stretch>
        </p:blipFill>
        <p:spPr bwMode="auto">
          <a:xfrm>
            <a:off x="4499725" y="3099583"/>
            <a:ext cx="4640509" cy="3758417"/>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0" y="3099583"/>
            <a:ext cx="4188762" cy="37584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5-13 at 9.33.16 AM.png"/>
          <p:cNvPicPr>
            <a:picLocks noChangeAspect="1"/>
          </p:cNvPicPr>
          <p:nvPr/>
        </p:nvPicPr>
        <p:blipFill>
          <a:blip r:embed="rId2"/>
          <a:stretch>
            <a:fillRect/>
          </a:stretch>
        </p:blipFill>
        <p:spPr>
          <a:xfrm>
            <a:off x="0" y="0"/>
            <a:ext cx="4519939" cy="1911638"/>
          </a:xfrm>
          <a:prstGeom prst="rect">
            <a:avLst/>
          </a:prstGeom>
        </p:spPr>
      </p:pic>
      <p:pic>
        <p:nvPicPr>
          <p:cNvPr id="7" name="Picture 6" descr="Screen shot 2013-05-13 at 9.33.29 AM.png"/>
          <p:cNvPicPr>
            <a:picLocks noChangeAspect="1"/>
          </p:cNvPicPr>
          <p:nvPr/>
        </p:nvPicPr>
        <p:blipFill>
          <a:blip r:embed="rId3"/>
          <a:stretch>
            <a:fillRect/>
          </a:stretch>
        </p:blipFill>
        <p:spPr>
          <a:xfrm>
            <a:off x="4519939" y="-1"/>
            <a:ext cx="4624061" cy="2102801"/>
          </a:xfrm>
          <a:prstGeom prst="rect">
            <a:avLst/>
          </a:prstGeom>
        </p:spPr>
      </p:pic>
      <p:pic>
        <p:nvPicPr>
          <p:cNvPr id="8194" name="Picture 2"/>
          <p:cNvPicPr>
            <a:picLocks noChangeAspect="1" noChangeArrowheads="1"/>
          </p:cNvPicPr>
          <p:nvPr/>
        </p:nvPicPr>
        <p:blipFill>
          <a:blip r:embed="rId4"/>
          <a:srcRect/>
          <a:stretch>
            <a:fillRect/>
          </a:stretch>
        </p:blipFill>
        <p:spPr bwMode="auto">
          <a:xfrm>
            <a:off x="5765926" y="4495800"/>
            <a:ext cx="3441700" cy="23622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5"/>
          <a:srcRect/>
          <a:stretch>
            <a:fillRect/>
          </a:stretch>
        </p:blipFill>
        <p:spPr bwMode="auto">
          <a:xfrm>
            <a:off x="4519939" y="1851025"/>
            <a:ext cx="3175000" cy="2552700"/>
          </a:xfrm>
          <a:prstGeom prst="rect">
            <a:avLst/>
          </a:prstGeom>
          <a:noFill/>
          <a:ln w="9525">
            <a:noFill/>
            <a:miter lim="800000"/>
            <a:headEnd/>
            <a:tailEnd/>
          </a:ln>
          <a:effectLst/>
        </p:spPr>
      </p:pic>
      <p:pic>
        <p:nvPicPr>
          <p:cNvPr id="10" name="Picture 2"/>
          <p:cNvPicPr>
            <a:picLocks noChangeAspect="1" noChangeArrowheads="1"/>
          </p:cNvPicPr>
          <p:nvPr/>
        </p:nvPicPr>
        <p:blipFill>
          <a:blip r:embed="rId6"/>
          <a:srcRect/>
          <a:stretch>
            <a:fillRect/>
          </a:stretch>
        </p:blipFill>
        <p:spPr bwMode="auto">
          <a:xfrm>
            <a:off x="0" y="1665854"/>
            <a:ext cx="3850824" cy="2200883"/>
          </a:xfrm>
          <a:prstGeom prst="rect">
            <a:avLst/>
          </a:prstGeom>
          <a:noFill/>
          <a:ln w="9525">
            <a:noFill/>
            <a:miter lim="800000"/>
            <a:headEnd/>
            <a:tailEnd/>
          </a:ln>
          <a:effectLst/>
        </p:spPr>
      </p:pic>
      <p:sp>
        <p:nvSpPr>
          <p:cNvPr id="11" name="TextBox 10"/>
          <p:cNvSpPr txBox="1"/>
          <p:nvPr/>
        </p:nvSpPr>
        <p:spPr>
          <a:xfrm>
            <a:off x="2881290" y="573491"/>
            <a:ext cx="969534" cy="369332"/>
          </a:xfrm>
          <a:prstGeom prst="rect">
            <a:avLst/>
          </a:prstGeom>
          <a:noFill/>
        </p:spPr>
        <p:txBody>
          <a:bodyPr wrap="square" rtlCol="0">
            <a:spAutoFit/>
          </a:bodyPr>
          <a:lstStyle/>
          <a:p>
            <a:r>
              <a:rPr lang="en-US" b="1" dirty="0" smtClean="0">
                <a:solidFill>
                  <a:srgbClr val="0000FF"/>
                </a:solidFill>
              </a:rPr>
              <a:t>SHAPE</a:t>
            </a:r>
            <a:endParaRPr lang="en-US" b="1" dirty="0">
              <a:solidFill>
                <a:srgbClr val="0000FF"/>
              </a:solidFill>
            </a:endParaRPr>
          </a:p>
        </p:txBody>
      </p:sp>
      <p:sp>
        <p:nvSpPr>
          <p:cNvPr id="12" name="TextBox 11"/>
          <p:cNvSpPr txBox="1"/>
          <p:nvPr/>
        </p:nvSpPr>
        <p:spPr>
          <a:xfrm>
            <a:off x="4519938" y="758158"/>
            <a:ext cx="1570372" cy="369332"/>
          </a:xfrm>
          <a:prstGeom prst="rect">
            <a:avLst/>
          </a:prstGeom>
          <a:noFill/>
        </p:spPr>
        <p:txBody>
          <a:bodyPr wrap="square" rtlCol="0">
            <a:spAutoFit/>
          </a:bodyPr>
          <a:lstStyle/>
          <a:p>
            <a:r>
              <a:rPr lang="en-US" b="1" dirty="0" smtClean="0">
                <a:solidFill>
                  <a:srgbClr val="0000FF"/>
                </a:solidFill>
              </a:rPr>
              <a:t>CHEMICALS</a:t>
            </a:r>
            <a:endParaRPr lang="en-US" b="1" dirty="0">
              <a:solidFill>
                <a:srgbClr val="0000FF"/>
              </a:solidFill>
            </a:endParaRPr>
          </a:p>
        </p:txBody>
      </p:sp>
      <p:sp>
        <p:nvSpPr>
          <p:cNvPr id="13" name="TextBox 12"/>
          <p:cNvSpPr txBox="1"/>
          <p:nvPr/>
        </p:nvSpPr>
        <p:spPr>
          <a:xfrm>
            <a:off x="6676337" y="1095224"/>
            <a:ext cx="1570372" cy="369332"/>
          </a:xfrm>
          <a:prstGeom prst="rect">
            <a:avLst/>
          </a:prstGeom>
          <a:noFill/>
        </p:spPr>
        <p:txBody>
          <a:bodyPr wrap="square" rtlCol="0">
            <a:spAutoFit/>
          </a:bodyPr>
          <a:lstStyle/>
          <a:p>
            <a:r>
              <a:rPr lang="en-US" b="1" dirty="0" smtClean="0">
                <a:solidFill>
                  <a:srgbClr val="0000FF"/>
                </a:solidFill>
              </a:rPr>
              <a:t>RESISTANT</a:t>
            </a:r>
            <a:endParaRPr lang="en-US" b="1" dirty="0">
              <a:solidFill>
                <a:srgbClr val="0000FF"/>
              </a:solidFill>
            </a:endParaRPr>
          </a:p>
        </p:txBody>
      </p:sp>
      <p:pic>
        <p:nvPicPr>
          <p:cNvPr id="8196" name="Picture 4"/>
          <p:cNvPicPr>
            <a:picLocks noChangeAspect="1" noChangeArrowheads="1"/>
          </p:cNvPicPr>
          <p:nvPr/>
        </p:nvPicPr>
        <p:blipFill>
          <a:blip r:embed="rId7"/>
          <a:srcRect/>
          <a:stretch>
            <a:fillRect/>
          </a:stretch>
        </p:blipFill>
        <p:spPr bwMode="auto">
          <a:xfrm>
            <a:off x="-42863" y="4081463"/>
            <a:ext cx="3893687" cy="2679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2728"/>
          </a:xfrm>
        </p:spPr>
        <p:txBody>
          <a:bodyPr>
            <a:normAutofit fontScale="90000"/>
          </a:bodyPr>
          <a:lstStyle/>
          <a:p>
            <a:r>
              <a:rPr lang="en-US" dirty="0" smtClean="0"/>
              <a:t>Geographic Isolation</a:t>
            </a:r>
            <a:endParaRPr lang="en-US" dirty="0"/>
          </a:p>
        </p:txBody>
      </p:sp>
      <p:pic>
        <p:nvPicPr>
          <p:cNvPr id="4" name="Picture 3" descr="Screen shot 2013-05-13 at 8.30.32 PM.png"/>
          <p:cNvPicPr>
            <a:picLocks noChangeAspect="1"/>
          </p:cNvPicPr>
          <p:nvPr/>
        </p:nvPicPr>
        <p:blipFill>
          <a:blip r:embed="rId2"/>
          <a:stretch>
            <a:fillRect/>
          </a:stretch>
        </p:blipFill>
        <p:spPr>
          <a:xfrm>
            <a:off x="-1" y="682727"/>
            <a:ext cx="9063211" cy="3249785"/>
          </a:xfrm>
          <a:prstGeom prst="rect">
            <a:avLst/>
          </a:prstGeom>
        </p:spPr>
      </p:pic>
      <p:sp>
        <p:nvSpPr>
          <p:cNvPr id="5" name="TextBox 4"/>
          <p:cNvSpPr txBox="1"/>
          <p:nvPr/>
        </p:nvSpPr>
        <p:spPr>
          <a:xfrm>
            <a:off x="2130243" y="1338146"/>
            <a:ext cx="6322452" cy="369332"/>
          </a:xfrm>
          <a:prstGeom prst="rect">
            <a:avLst/>
          </a:prstGeom>
          <a:noFill/>
        </p:spPr>
        <p:txBody>
          <a:bodyPr wrap="square" rtlCol="0">
            <a:spAutoFit/>
          </a:bodyPr>
          <a:lstStyle/>
          <a:p>
            <a:r>
              <a:rPr lang="en-US" b="1" dirty="0" smtClean="0">
                <a:solidFill>
                  <a:srgbClr val="0000FF"/>
                </a:solidFill>
              </a:rPr>
              <a:t>Group of organisms that can mate and produce fertile offspring</a:t>
            </a:r>
            <a:endParaRPr lang="en-US" b="1" dirty="0">
              <a:solidFill>
                <a:srgbClr val="0000FF"/>
              </a:solidFill>
            </a:endParaRPr>
          </a:p>
        </p:txBody>
      </p:sp>
      <p:sp>
        <p:nvSpPr>
          <p:cNvPr id="6" name="TextBox 5"/>
          <p:cNvSpPr txBox="1"/>
          <p:nvPr/>
        </p:nvSpPr>
        <p:spPr>
          <a:xfrm>
            <a:off x="3727926" y="1845942"/>
            <a:ext cx="2021000" cy="369332"/>
          </a:xfrm>
          <a:prstGeom prst="rect">
            <a:avLst/>
          </a:prstGeom>
          <a:noFill/>
        </p:spPr>
        <p:txBody>
          <a:bodyPr wrap="square" rtlCol="0">
            <a:spAutoFit/>
          </a:bodyPr>
          <a:lstStyle/>
          <a:p>
            <a:r>
              <a:rPr lang="en-US" b="1" dirty="0" smtClean="0">
                <a:solidFill>
                  <a:srgbClr val="0000FF"/>
                </a:solidFill>
              </a:rPr>
              <a:t>DIVIDE / SEPARATE</a:t>
            </a:r>
            <a:endParaRPr lang="en-US" b="1" dirty="0">
              <a:solidFill>
                <a:srgbClr val="0000FF"/>
              </a:solidFill>
            </a:endParaRPr>
          </a:p>
        </p:txBody>
      </p:sp>
      <p:sp>
        <p:nvSpPr>
          <p:cNvPr id="7" name="TextBox 6"/>
          <p:cNvSpPr txBox="1"/>
          <p:nvPr/>
        </p:nvSpPr>
        <p:spPr>
          <a:xfrm>
            <a:off x="259453" y="2173796"/>
            <a:ext cx="5707959" cy="369332"/>
          </a:xfrm>
          <a:prstGeom prst="rect">
            <a:avLst/>
          </a:prstGeom>
          <a:noFill/>
        </p:spPr>
        <p:txBody>
          <a:bodyPr wrap="square" rtlCol="0">
            <a:spAutoFit/>
          </a:bodyPr>
          <a:lstStyle/>
          <a:p>
            <a:r>
              <a:rPr lang="en-US" b="1" dirty="0" smtClean="0">
                <a:solidFill>
                  <a:srgbClr val="0000FF"/>
                </a:solidFill>
              </a:rPr>
              <a:t>MOUNTAINS, LAKES, RIVERS, OCEANS, and ISLANDS</a:t>
            </a:r>
            <a:endParaRPr lang="en-US" b="1" dirty="0">
              <a:solidFill>
                <a:srgbClr val="0000FF"/>
              </a:solidFill>
            </a:endParaRPr>
          </a:p>
        </p:txBody>
      </p:sp>
      <p:sp>
        <p:nvSpPr>
          <p:cNvPr id="8" name="TextBox 7"/>
          <p:cNvSpPr txBox="1"/>
          <p:nvPr/>
        </p:nvSpPr>
        <p:spPr>
          <a:xfrm>
            <a:off x="1543060" y="2621674"/>
            <a:ext cx="1966380" cy="369332"/>
          </a:xfrm>
          <a:prstGeom prst="rect">
            <a:avLst/>
          </a:prstGeom>
          <a:noFill/>
        </p:spPr>
        <p:txBody>
          <a:bodyPr wrap="square" rtlCol="0">
            <a:spAutoFit/>
          </a:bodyPr>
          <a:lstStyle/>
          <a:p>
            <a:r>
              <a:rPr lang="en-US" b="1" dirty="0" smtClean="0">
                <a:solidFill>
                  <a:srgbClr val="0000FF"/>
                </a:solidFill>
              </a:rPr>
              <a:t>NEW / SEPARATE</a:t>
            </a:r>
            <a:endParaRPr lang="en-US" b="1" dirty="0">
              <a:solidFill>
                <a:srgbClr val="0000FF"/>
              </a:solidFill>
            </a:endParaRPr>
          </a:p>
        </p:txBody>
      </p:sp>
      <p:sp>
        <p:nvSpPr>
          <p:cNvPr id="9" name="TextBox 8"/>
          <p:cNvSpPr txBox="1"/>
          <p:nvPr/>
        </p:nvSpPr>
        <p:spPr>
          <a:xfrm>
            <a:off x="3850825" y="3018716"/>
            <a:ext cx="1351884" cy="369332"/>
          </a:xfrm>
          <a:prstGeom prst="rect">
            <a:avLst/>
          </a:prstGeom>
          <a:noFill/>
        </p:spPr>
        <p:txBody>
          <a:bodyPr wrap="square" rtlCol="0">
            <a:spAutoFit/>
          </a:bodyPr>
          <a:lstStyle/>
          <a:p>
            <a:r>
              <a:rPr lang="en-US" b="1" dirty="0" smtClean="0">
                <a:solidFill>
                  <a:srgbClr val="0000FF"/>
                </a:solidFill>
              </a:rPr>
              <a:t>SEPARATE</a:t>
            </a:r>
            <a:endParaRPr lang="en-US" b="1" dirty="0">
              <a:solidFill>
                <a:srgbClr val="0000FF"/>
              </a:solidFill>
            </a:endParaRPr>
          </a:p>
        </p:txBody>
      </p:sp>
      <p:sp>
        <p:nvSpPr>
          <p:cNvPr id="10" name="TextBox 9"/>
          <p:cNvSpPr txBox="1"/>
          <p:nvPr/>
        </p:nvSpPr>
        <p:spPr>
          <a:xfrm>
            <a:off x="259453" y="3415759"/>
            <a:ext cx="2102932" cy="369332"/>
          </a:xfrm>
          <a:prstGeom prst="rect">
            <a:avLst/>
          </a:prstGeom>
          <a:noFill/>
        </p:spPr>
        <p:txBody>
          <a:bodyPr wrap="square" rtlCol="0">
            <a:spAutoFit/>
          </a:bodyPr>
          <a:lstStyle/>
          <a:p>
            <a:r>
              <a:rPr lang="en-US" b="1" dirty="0" smtClean="0">
                <a:solidFill>
                  <a:srgbClr val="0000FF"/>
                </a:solidFill>
              </a:rPr>
              <a:t>GEOGRAPHIC</a:t>
            </a:r>
            <a:endParaRPr lang="en-US" b="1" dirty="0">
              <a:solidFill>
                <a:srgbClr val="0000FF"/>
              </a:solidFill>
            </a:endParaRPr>
          </a:p>
        </p:txBody>
      </p:sp>
      <p:sp>
        <p:nvSpPr>
          <p:cNvPr id="11" name="TextBox 10"/>
          <p:cNvSpPr txBox="1"/>
          <p:nvPr/>
        </p:nvSpPr>
        <p:spPr>
          <a:xfrm>
            <a:off x="2635494" y="3415759"/>
            <a:ext cx="2102932" cy="369332"/>
          </a:xfrm>
          <a:prstGeom prst="rect">
            <a:avLst/>
          </a:prstGeom>
          <a:noFill/>
        </p:spPr>
        <p:txBody>
          <a:bodyPr wrap="square" rtlCol="0">
            <a:spAutoFit/>
          </a:bodyPr>
          <a:lstStyle/>
          <a:p>
            <a:r>
              <a:rPr lang="en-US" b="1" dirty="0" smtClean="0">
                <a:solidFill>
                  <a:srgbClr val="0000FF"/>
                </a:solidFill>
              </a:rPr>
              <a:t>ISOLATION</a:t>
            </a:r>
            <a:endParaRPr lang="en-US" b="1" dirty="0">
              <a:solidFill>
                <a:srgbClr val="0000FF"/>
              </a:solidFill>
            </a:endParaRPr>
          </a:p>
        </p:txBody>
      </p:sp>
      <p:pic>
        <p:nvPicPr>
          <p:cNvPr id="13" name="Picture 12" descr="Screen shot 2013-05-13 at 8.38.07 PM.png"/>
          <p:cNvPicPr>
            <a:picLocks noChangeAspect="1"/>
          </p:cNvPicPr>
          <p:nvPr/>
        </p:nvPicPr>
        <p:blipFill>
          <a:blip r:embed="rId3"/>
          <a:stretch>
            <a:fillRect/>
          </a:stretch>
        </p:blipFill>
        <p:spPr>
          <a:xfrm>
            <a:off x="1078776" y="3863637"/>
            <a:ext cx="7378272" cy="2994364"/>
          </a:xfrm>
          <a:prstGeom prst="rect">
            <a:avLst/>
          </a:prstGeom>
        </p:spPr>
      </p:pic>
      <p:sp>
        <p:nvSpPr>
          <p:cNvPr id="15" name="TextBox 14"/>
          <p:cNvSpPr txBox="1"/>
          <p:nvPr/>
        </p:nvSpPr>
        <p:spPr>
          <a:xfrm>
            <a:off x="5518580" y="4831707"/>
            <a:ext cx="1117747" cy="307777"/>
          </a:xfrm>
          <a:prstGeom prst="rect">
            <a:avLst/>
          </a:prstGeom>
          <a:noFill/>
        </p:spPr>
        <p:txBody>
          <a:bodyPr wrap="square" rtlCol="0">
            <a:spAutoFit/>
          </a:bodyPr>
          <a:lstStyle/>
          <a:p>
            <a:r>
              <a:rPr lang="en-US" sz="1400" b="1" dirty="0" smtClean="0">
                <a:solidFill>
                  <a:srgbClr val="0000FF"/>
                </a:solidFill>
              </a:rPr>
              <a:t>DIFFERENT</a:t>
            </a:r>
            <a:endParaRPr lang="en-US" sz="1400" b="1" dirty="0">
              <a:solidFill>
                <a:srgbClr val="0000FF"/>
              </a:solidFill>
            </a:endParaRPr>
          </a:p>
        </p:txBody>
      </p:sp>
      <p:sp>
        <p:nvSpPr>
          <p:cNvPr id="16" name="TextBox 15"/>
          <p:cNvSpPr txBox="1"/>
          <p:nvPr/>
        </p:nvSpPr>
        <p:spPr>
          <a:xfrm>
            <a:off x="4535391" y="5430434"/>
            <a:ext cx="3700613" cy="307777"/>
          </a:xfrm>
          <a:prstGeom prst="rect">
            <a:avLst/>
          </a:prstGeom>
          <a:noFill/>
        </p:spPr>
        <p:txBody>
          <a:bodyPr wrap="square" rtlCol="0">
            <a:spAutoFit/>
          </a:bodyPr>
          <a:lstStyle/>
          <a:p>
            <a:r>
              <a:rPr lang="en-US" sz="1400" b="1" dirty="0" smtClean="0">
                <a:solidFill>
                  <a:srgbClr val="0000FF"/>
                </a:solidFill>
              </a:rPr>
              <a:t>MATE and produce FERTILE OFFSPRING</a:t>
            </a:r>
            <a:endParaRPr lang="en-US" sz="1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6563"/>
          </a:xfrm>
        </p:spPr>
        <p:txBody>
          <a:bodyPr>
            <a:normAutofit fontScale="90000"/>
          </a:bodyPr>
          <a:lstStyle/>
          <a:p>
            <a:r>
              <a:rPr lang="en-US" dirty="0" smtClean="0"/>
              <a:t>Examples of Geographic Isolation</a:t>
            </a:r>
            <a:endParaRPr lang="en-US" dirty="0"/>
          </a:p>
        </p:txBody>
      </p:sp>
      <p:pic>
        <p:nvPicPr>
          <p:cNvPr id="4" name="Picture 3" descr="Screen shot 2013-05-13 at 8.38.54 PM.png"/>
          <p:cNvPicPr>
            <a:picLocks noChangeAspect="1"/>
          </p:cNvPicPr>
          <p:nvPr/>
        </p:nvPicPr>
        <p:blipFill>
          <a:blip r:embed="rId2"/>
          <a:stretch>
            <a:fillRect/>
          </a:stretch>
        </p:blipFill>
        <p:spPr>
          <a:xfrm>
            <a:off x="5202710" y="1174293"/>
            <a:ext cx="3941290" cy="5352584"/>
          </a:xfrm>
          <a:prstGeom prst="rect">
            <a:avLst/>
          </a:prstGeom>
        </p:spPr>
      </p:pic>
      <p:pic>
        <p:nvPicPr>
          <p:cNvPr id="6" name="Picture 5" descr="Screen shot 2013-05-13 at 8.41.53 PM.png"/>
          <p:cNvPicPr>
            <a:picLocks noChangeAspect="1"/>
          </p:cNvPicPr>
          <p:nvPr/>
        </p:nvPicPr>
        <p:blipFill>
          <a:blip r:embed="rId3"/>
          <a:stretch>
            <a:fillRect/>
          </a:stretch>
        </p:blipFill>
        <p:spPr>
          <a:xfrm>
            <a:off x="-1" y="1843365"/>
            <a:ext cx="5421195" cy="4492348"/>
          </a:xfrm>
          <a:prstGeom prst="rect">
            <a:avLst/>
          </a:prstGeom>
        </p:spPr>
      </p:pic>
      <p:sp>
        <p:nvSpPr>
          <p:cNvPr id="7" name="TextBox 6"/>
          <p:cNvSpPr txBox="1"/>
          <p:nvPr/>
        </p:nvSpPr>
        <p:spPr>
          <a:xfrm>
            <a:off x="0" y="2990347"/>
            <a:ext cx="2294108" cy="646331"/>
          </a:xfrm>
          <a:prstGeom prst="rect">
            <a:avLst/>
          </a:prstGeom>
          <a:noFill/>
        </p:spPr>
        <p:txBody>
          <a:bodyPr wrap="square" rtlCol="0">
            <a:spAutoFit/>
          </a:bodyPr>
          <a:lstStyle/>
          <a:p>
            <a:r>
              <a:rPr lang="en-US" b="1" dirty="0" smtClean="0">
                <a:solidFill>
                  <a:srgbClr val="0000FF"/>
                </a:solidFill>
              </a:rPr>
              <a:t>The ocean – different Islands</a:t>
            </a:r>
            <a:endParaRPr lang="en-US" b="1" dirty="0">
              <a:solidFill>
                <a:srgbClr val="0000FF"/>
              </a:solidFill>
            </a:endParaRPr>
          </a:p>
        </p:txBody>
      </p:sp>
      <p:sp>
        <p:nvSpPr>
          <p:cNvPr id="8" name="TextBox 7"/>
          <p:cNvSpPr txBox="1"/>
          <p:nvPr/>
        </p:nvSpPr>
        <p:spPr>
          <a:xfrm>
            <a:off x="0" y="4242000"/>
            <a:ext cx="2294108" cy="830997"/>
          </a:xfrm>
          <a:prstGeom prst="rect">
            <a:avLst/>
          </a:prstGeom>
          <a:noFill/>
        </p:spPr>
        <p:txBody>
          <a:bodyPr wrap="square" rtlCol="0">
            <a:spAutoFit/>
          </a:bodyPr>
          <a:lstStyle/>
          <a:p>
            <a:r>
              <a:rPr lang="en-US" sz="1600" b="1" dirty="0" smtClean="0">
                <a:solidFill>
                  <a:srgbClr val="0000FF"/>
                </a:solidFill>
              </a:rPr>
              <a:t>Beak shape changed, due to the different food sources on each island</a:t>
            </a:r>
            <a:endParaRPr lang="en-US" sz="1600" b="1" dirty="0">
              <a:solidFill>
                <a:srgbClr val="0000FF"/>
              </a:solidFill>
            </a:endParaRPr>
          </a:p>
        </p:txBody>
      </p:sp>
      <p:sp>
        <p:nvSpPr>
          <p:cNvPr id="9" name="TextBox 8"/>
          <p:cNvSpPr txBox="1"/>
          <p:nvPr/>
        </p:nvSpPr>
        <p:spPr>
          <a:xfrm>
            <a:off x="0" y="5695880"/>
            <a:ext cx="3987378" cy="1169551"/>
          </a:xfrm>
          <a:prstGeom prst="rect">
            <a:avLst/>
          </a:prstGeom>
          <a:noFill/>
        </p:spPr>
        <p:txBody>
          <a:bodyPr wrap="square" rtlCol="0">
            <a:spAutoFit/>
          </a:bodyPr>
          <a:lstStyle/>
          <a:p>
            <a:pPr>
              <a:buFont typeface="Arial"/>
              <a:buChar char="•"/>
            </a:pPr>
            <a:r>
              <a:rPr lang="en-US" sz="1400" b="1" dirty="0" smtClean="0">
                <a:solidFill>
                  <a:srgbClr val="0000FF"/>
                </a:solidFill>
              </a:rPr>
              <a:t>The finches were physically separated </a:t>
            </a:r>
          </a:p>
          <a:p>
            <a:pPr>
              <a:buFont typeface="Arial"/>
              <a:buChar char="•"/>
            </a:pPr>
            <a:r>
              <a:rPr lang="en-US" sz="1400" b="1" dirty="0" smtClean="0">
                <a:solidFill>
                  <a:srgbClr val="0000FF"/>
                </a:solidFill>
              </a:rPr>
              <a:t>The environments were different</a:t>
            </a:r>
          </a:p>
          <a:p>
            <a:pPr>
              <a:buFont typeface="Arial"/>
              <a:buChar char="•"/>
            </a:pPr>
            <a:r>
              <a:rPr lang="en-US" sz="1400" b="1" dirty="0" smtClean="0">
                <a:solidFill>
                  <a:srgbClr val="0000FF"/>
                </a:solidFill>
              </a:rPr>
              <a:t>This means the best adaptations differed by island</a:t>
            </a:r>
          </a:p>
          <a:p>
            <a:pPr>
              <a:buFont typeface="Arial"/>
              <a:buChar char="•"/>
            </a:pPr>
            <a:r>
              <a:rPr lang="en-US" sz="1400" b="1" dirty="0" smtClean="0">
                <a:solidFill>
                  <a:srgbClr val="0000FF"/>
                </a:solidFill>
              </a:rPr>
              <a:t>Over time the populations began to look like the best adapted. </a:t>
            </a:r>
            <a:endParaRPr lang="en-US" sz="1400" b="1" dirty="0">
              <a:solidFill>
                <a:srgbClr val="0000FF"/>
              </a:solidFill>
            </a:endParaRPr>
          </a:p>
        </p:txBody>
      </p:sp>
      <p:sp>
        <p:nvSpPr>
          <p:cNvPr id="10" name="TextBox 9"/>
          <p:cNvSpPr txBox="1"/>
          <p:nvPr/>
        </p:nvSpPr>
        <p:spPr>
          <a:xfrm>
            <a:off x="6581905" y="4874676"/>
            <a:ext cx="2104895" cy="338554"/>
          </a:xfrm>
          <a:prstGeom prst="rect">
            <a:avLst/>
          </a:prstGeom>
          <a:noFill/>
        </p:spPr>
        <p:txBody>
          <a:bodyPr wrap="square" rtlCol="0">
            <a:spAutoFit/>
          </a:bodyPr>
          <a:lstStyle/>
          <a:p>
            <a:r>
              <a:rPr lang="en-US" sz="1600" b="1" dirty="0" smtClean="0">
                <a:solidFill>
                  <a:srgbClr val="0000FF"/>
                </a:solidFill>
              </a:rPr>
              <a:t>DIFFERENT</a:t>
            </a:r>
            <a:endParaRPr lang="en-US" sz="1600" b="1" dirty="0">
              <a:solidFill>
                <a:srgbClr val="0000FF"/>
              </a:solidFill>
            </a:endParaRPr>
          </a:p>
        </p:txBody>
      </p:sp>
      <p:sp>
        <p:nvSpPr>
          <p:cNvPr id="11" name="TextBox 10"/>
          <p:cNvSpPr txBox="1"/>
          <p:nvPr/>
        </p:nvSpPr>
        <p:spPr>
          <a:xfrm>
            <a:off x="5915891" y="5237918"/>
            <a:ext cx="1810878" cy="338554"/>
          </a:xfrm>
          <a:prstGeom prst="rect">
            <a:avLst/>
          </a:prstGeom>
          <a:noFill/>
        </p:spPr>
        <p:txBody>
          <a:bodyPr wrap="square" rtlCol="0">
            <a:spAutoFit/>
          </a:bodyPr>
          <a:lstStyle/>
          <a:p>
            <a:r>
              <a:rPr lang="en-US" sz="1600" b="1" dirty="0" smtClean="0">
                <a:solidFill>
                  <a:srgbClr val="0000FF"/>
                </a:solidFill>
              </a:rPr>
              <a:t>REPRODUCE/MATE</a:t>
            </a:r>
            <a:endParaRPr lang="en-US" sz="1600" b="1" dirty="0">
              <a:solidFill>
                <a:srgbClr val="0000FF"/>
              </a:solidFill>
            </a:endParaRPr>
          </a:p>
        </p:txBody>
      </p:sp>
      <p:sp>
        <p:nvSpPr>
          <p:cNvPr id="12" name="TextBox 11"/>
          <p:cNvSpPr txBox="1"/>
          <p:nvPr/>
        </p:nvSpPr>
        <p:spPr>
          <a:xfrm>
            <a:off x="6581905" y="5827882"/>
            <a:ext cx="2104895" cy="338554"/>
          </a:xfrm>
          <a:prstGeom prst="rect">
            <a:avLst/>
          </a:prstGeom>
          <a:noFill/>
        </p:spPr>
        <p:txBody>
          <a:bodyPr wrap="square" rtlCol="0">
            <a:spAutoFit/>
          </a:bodyPr>
          <a:lstStyle/>
          <a:p>
            <a:r>
              <a:rPr lang="en-US" sz="1600" b="1" dirty="0" smtClean="0">
                <a:solidFill>
                  <a:srgbClr val="0000FF"/>
                </a:solidFill>
              </a:rPr>
              <a:t>SPECIES</a:t>
            </a:r>
            <a:endParaRPr lang="en-US" sz="16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3862"/>
          </a:xfrm>
        </p:spPr>
        <p:txBody>
          <a:bodyPr>
            <a:normAutofit fontScale="90000"/>
          </a:bodyPr>
          <a:lstStyle/>
          <a:p>
            <a:r>
              <a:rPr lang="en-US" dirty="0" smtClean="0"/>
              <a:t>GEOGRAPHIC ISOLATION</a:t>
            </a:r>
            <a:endParaRPr lang="en-US" dirty="0"/>
          </a:p>
        </p:txBody>
      </p:sp>
      <p:pic>
        <p:nvPicPr>
          <p:cNvPr id="22530" name="Picture 2"/>
          <p:cNvPicPr>
            <a:picLocks noChangeAspect="1" noChangeArrowheads="1"/>
          </p:cNvPicPr>
          <p:nvPr/>
        </p:nvPicPr>
        <p:blipFill>
          <a:blip r:embed="rId2"/>
          <a:srcRect/>
          <a:stretch>
            <a:fillRect/>
          </a:stretch>
        </p:blipFill>
        <p:spPr bwMode="auto">
          <a:xfrm>
            <a:off x="5029200" y="698500"/>
            <a:ext cx="4114800" cy="19812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0" y="5029200"/>
            <a:ext cx="4419600" cy="182880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a:srcRect/>
          <a:stretch>
            <a:fillRect/>
          </a:stretch>
        </p:blipFill>
        <p:spPr bwMode="auto">
          <a:xfrm>
            <a:off x="0" y="774700"/>
            <a:ext cx="2997201" cy="2717800"/>
          </a:xfrm>
          <a:prstGeom prst="rect">
            <a:avLst/>
          </a:prstGeom>
          <a:noFill/>
          <a:ln w="9525">
            <a:noFill/>
            <a:miter lim="800000"/>
            <a:headEnd/>
            <a:tailEnd/>
          </a:ln>
          <a:effectLst/>
        </p:spPr>
      </p:pic>
      <p:pic>
        <p:nvPicPr>
          <p:cNvPr id="22533" name="Picture 5"/>
          <p:cNvPicPr>
            <a:picLocks noChangeAspect="1" noChangeArrowheads="1"/>
          </p:cNvPicPr>
          <p:nvPr/>
        </p:nvPicPr>
        <p:blipFill>
          <a:blip r:embed="rId5"/>
          <a:srcRect/>
          <a:stretch>
            <a:fillRect/>
          </a:stretch>
        </p:blipFill>
        <p:spPr bwMode="auto">
          <a:xfrm>
            <a:off x="3327400" y="2235200"/>
            <a:ext cx="2908300" cy="2794000"/>
          </a:xfrm>
          <a:prstGeom prst="rect">
            <a:avLst/>
          </a:prstGeom>
          <a:noFill/>
          <a:ln w="9525">
            <a:noFill/>
            <a:miter lim="800000"/>
            <a:headEnd/>
            <a:tailEnd/>
          </a:ln>
          <a:effectLst/>
        </p:spPr>
      </p:pic>
      <p:pic>
        <p:nvPicPr>
          <p:cNvPr id="22534" name="Picture 6"/>
          <p:cNvPicPr>
            <a:picLocks noChangeAspect="1" noChangeArrowheads="1"/>
          </p:cNvPicPr>
          <p:nvPr/>
        </p:nvPicPr>
        <p:blipFill>
          <a:blip r:embed="rId6"/>
          <a:srcRect/>
          <a:stretch>
            <a:fillRect/>
          </a:stretch>
        </p:blipFill>
        <p:spPr bwMode="auto">
          <a:xfrm>
            <a:off x="6418040" y="4364037"/>
            <a:ext cx="2725960" cy="2493963"/>
          </a:xfrm>
          <a:prstGeom prst="rect">
            <a:avLst/>
          </a:prstGeom>
          <a:noFill/>
          <a:ln w="9525">
            <a:noFill/>
            <a:miter lim="800000"/>
            <a:headEnd/>
            <a:tailEnd/>
          </a:ln>
          <a:effectLst/>
        </p:spPr>
      </p:pic>
      <p:sp>
        <p:nvSpPr>
          <p:cNvPr id="9" name="TextBox 8"/>
          <p:cNvSpPr txBox="1"/>
          <p:nvPr/>
        </p:nvSpPr>
        <p:spPr>
          <a:xfrm>
            <a:off x="273108" y="3492500"/>
            <a:ext cx="2471628" cy="369332"/>
          </a:xfrm>
          <a:prstGeom prst="rect">
            <a:avLst/>
          </a:prstGeom>
          <a:noFill/>
        </p:spPr>
        <p:txBody>
          <a:bodyPr wrap="square" rtlCol="0">
            <a:spAutoFit/>
          </a:bodyPr>
          <a:lstStyle/>
          <a:p>
            <a:r>
              <a:rPr lang="en-US" b="1" dirty="0" smtClean="0">
                <a:solidFill>
                  <a:srgbClr val="0000FF"/>
                </a:solidFill>
              </a:rPr>
              <a:t>MOUNTAINS</a:t>
            </a:r>
            <a:endParaRPr lang="en-US" b="1" dirty="0">
              <a:solidFill>
                <a:srgbClr val="0000FF"/>
              </a:solidFill>
            </a:endParaRPr>
          </a:p>
        </p:txBody>
      </p:sp>
      <p:sp>
        <p:nvSpPr>
          <p:cNvPr id="10" name="TextBox 9"/>
          <p:cNvSpPr txBox="1"/>
          <p:nvPr/>
        </p:nvSpPr>
        <p:spPr>
          <a:xfrm>
            <a:off x="0" y="4659868"/>
            <a:ext cx="2471628" cy="369332"/>
          </a:xfrm>
          <a:prstGeom prst="rect">
            <a:avLst/>
          </a:prstGeom>
          <a:noFill/>
        </p:spPr>
        <p:txBody>
          <a:bodyPr wrap="square" rtlCol="0">
            <a:spAutoFit/>
          </a:bodyPr>
          <a:lstStyle/>
          <a:p>
            <a:r>
              <a:rPr lang="en-US" b="1" dirty="0" smtClean="0">
                <a:solidFill>
                  <a:srgbClr val="0000FF"/>
                </a:solidFill>
              </a:rPr>
              <a:t>ISLANDS</a:t>
            </a:r>
            <a:endParaRPr lang="en-US" b="1" dirty="0">
              <a:solidFill>
                <a:srgbClr val="0000FF"/>
              </a:solidFill>
            </a:endParaRPr>
          </a:p>
        </p:txBody>
      </p:sp>
      <p:sp>
        <p:nvSpPr>
          <p:cNvPr id="11" name="TextBox 10"/>
          <p:cNvSpPr txBox="1"/>
          <p:nvPr/>
        </p:nvSpPr>
        <p:spPr>
          <a:xfrm>
            <a:off x="6235700" y="2495034"/>
            <a:ext cx="2471628" cy="369332"/>
          </a:xfrm>
          <a:prstGeom prst="rect">
            <a:avLst/>
          </a:prstGeom>
          <a:noFill/>
        </p:spPr>
        <p:txBody>
          <a:bodyPr wrap="square" rtlCol="0">
            <a:spAutoFit/>
          </a:bodyPr>
          <a:lstStyle/>
          <a:p>
            <a:r>
              <a:rPr lang="en-US" b="1" dirty="0" smtClean="0">
                <a:solidFill>
                  <a:srgbClr val="0000FF"/>
                </a:solidFill>
              </a:rPr>
              <a:t>RIVERS</a:t>
            </a:r>
            <a:endParaRPr lang="en-US" b="1" dirty="0">
              <a:solidFill>
                <a:srgbClr val="0000FF"/>
              </a:solidFill>
            </a:endParaRPr>
          </a:p>
        </p:txBody>
      </p:sp>
      <p:sp>
        <p:nvSpPr>
          <p:cNvPr id="12" name="TextBox 11"/>
          <p:cNvSpPr txBox="1"/>
          <p:nvPr/>
        </p:nvSpPr>
        <p:spPr>
          <a:xfrm>
            <a:off x="6418040" y="3994705"/>
            <a:ext cx="2471628" cy="369332"/>
          </a:xfrm>
          <a:prstGeom prst="rect">
            <a:avLst/>
          </a:prstGeom>
          <a:noFill/>
        </p:spPr>
        <p:txBody>
          <a:bodyPr wrap="square" rtlCol="0">
            <a:spAutoFit/>
          </a:bodyPr>
          <a:lstStyle/>
          <a:p>
            <a:r>
              <a:rPr lang="en-US" b="1" dirty="0" smtClean="0">
                <a:solidFill>
                  <a:srgbClr val="0000FF"/>
                </a:solidFill>
              </a:rPr>
              <a:t>LAKES</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64255"/>
          </a:xfrm>
        </p:spPr>
        <p:txBody>
          <a:bodyPr>
            <a:normAutofit fontScale="90000"/>
          </a:bodyPr>
          <a:lstStyle/>
          <a:p>
            <a:r>
              <a:rPr lang="en-US" dirty="0" smtClean="0"/>
              <a:t>Isolation Leads to a new species…</a:t>
            </a:r>
            <a:endParaRPr lang="en-US" dirty="0"/>
          </a:p>
        </p:txBody>
      </p:sp>
      <p:pic>
        <p:nvPicPr>
          <p:cNvPr id="23554" name="Picture 2"/>
          <p:cNvPicPr>
            <a:picLocks noChangeAspect="1" noChangeArrowheads="1"/>
          </p:cNvPicPr>
          <p:nvPr/>
        </p:nvPicPr>
        <p:blipFill>
          <a:blip r:embed="rId2"/>
          <a:srcRect/>
          <a:stretch>
            <a:fillRect/>
          </a:stretch>
        </p:blipFill>
        <p:spPr bwMode="auto">
          <a:xfrm>
            <a:off x="1" y="464255"/>
            <a:ext cx="4445992" cy="1839721"/>
          </a:xfrm>
          <a:prstGeom prst="rect">
            <a:avLst/>
          </a:prstGeom>
          <a:noFill/>
          <a:ln w="9525">
            <a:noFill/>
            <a:miter lim="800000"/>
            <a:headEnd/>
            <a:tailEnd/>
          </a:ln>
          <a:effectLst/>
        </p:spPr>
      </p:pic>
      <p:sp>
        <p:nvSpPr>
          <p:cNvPr id="5" name="TextBox 4"/>
          <p:cNvSpPr txBox="1"/>
          <p:nvPr/>
        </p:nvSpPr>
        <p:spPr>
          <a:xfrm>
            <a:off x="4474965" y="464255"/>
            <a:ext cx="4282676" cy="1569660"/>
          </a:xfrm>
          <a:prstGeom prst="rect">
            <a:avLst/>
          </a:prstGeom>
          <a:noFill/>
        </p:spPr>
        <p:txBody>
          <a:bodyPr wrap="square" rtlCol="0">
            <a:spAutoFit/>
          </a:bodyPr>
          <a:lstStyle/>
          <a:p>
            <a:r>
              <a:rPr lang="en-US" sz="1600" dirty="0" smtClean="0">
                <a:solidFill>
                  <a:srgbClr val="0000FF"/>
                </a:solidFill>
              </a:rPr>
              <a:t>Geographic Isolation can physically separate organisms, but they need to stop reproducing to create new organisms.</a:t>
            </a:r>
          </a:p>
          <a:p>
            <a:endParaRPr lang="en-US" sz="1600" dirty="0" smtClean="0">
              <a:solidFill>
                <a:srgbClr val="0000FF"/>
              </a:solidFill>
            </a:endParaRPr>
          </a:p>
          <a:p>
            <a:r>
              <a:rPr lang="en-US" sz="1600" dirty="0" smtClean="0">
                <a:solidFill>
                  <a:srgbClr val="0000FF"/>
                </a:solidFill>
              </a:rPr>
              <a:t>The different environments can create different cultures among the organisms.</a:t>
            </a:r>
            <a:endParaRPr lang="en-US" sz="1600" dirty="0">
              <a:solidFill>
                <a:srgbClr val="0000FF"/>
              </a:solidFill>
            </a:endParaRPr>
          </a:p>
        </p:txBody>
      </p:sp>
      <p:pic>
        <p:nvPicPr>
          <p:cNvPr id="23555" name="Picture 3"/>
          <p:cNvPicPr>
            <a:picLocks noChangeAspect="1" noChangeArrowheads="1"/>
          </p:cNvPicPr>
          <p:nvPr/>
        </p:nvPicPr>
        <p:blipFill>
          <a:blip r:embed="rId3"/>
          <a:srcRect/>
          <a:stretch>
            <a:fillRect/>
          </a:stretch>
        </p:blipFill>
        <p:spPr bwMode="auto">
          <a:xfrm>
            <a:off x="4445992" y="2303976"/>
            <a:ext cx="4698008" cy="1944003"/>
          </a:xfrm>
          <a:prstGeom prst="rect">
            <a:avLst/>
          </a:prstGeom>
          <a:noFill/>
          <a:ln w="9525">
            <a:noFill/>
            <a:miter lim="800000"/>
            <a:headEnd/>
            <a:tailEnd/>
          </a:ln>
          <a:effectLst/>
        </p:spPr>
      </p:pic>
      <p:sp>
        <p:nvSpPr>
          <p:cNvPr id="7" name="TextBox 6"/>
          <p:cNvSpPr txBox="1"/>
          <p:nvPr/>
        </p:nvSpPr>
        <p:spPr>
          <a:xfrm>
            <a:off x="163316" y="2478018"/>
            <a:ext cx="4282676" cy="1815882"/>
          </a:xfrm>
          <a:prstGeom prst="rect">
            <a:avLst/>
          </a:prstGeom>
          <a:noFill/>
        </p:spPr>
        <p:txBody>
          <a:bodyPr wrap="square" rtlCol="0">
            <a:spAutoFit/>
          </a:bodyPr>
          <a:lstStyle/>
          <a:p>
            <a:r>
              <a:rPr lang="en-US" sz="1400" dirty="0" smtClean="0">
                <a:solidFill>
                  <a:srgbClr val="0000FF"/>
                </a:solidFill>
              </a:rPr>
              <a:t>Let’s say and island was created, creating geographic isolation between a species of fruit flies.</a:t>
            </a:r>
          </a:p>
          <a:p>
            <a:endParaRPr lang="en-US" sz="1400" dirty="0" smtClean="0">
              <a:solidFill>
                <a:srgbClr val="0000FF"/>
              </a:solidFill>
            </a:endParaRPr>
          </a:p>
          <a:p>
            <a:r>
              <a:rPr lang="en-US" sz="1400" dirty="0" smtClean="0">
                <a:solidFill>
                  <a:srgbClr val="0000FF"/>
                </a:solidFill>
              </a:rPr>
              <a:t>The island support different fruit than the mainland (mangos vs. bananas)</a:t>
            </a:r>
          </a:p>
          <a:p>
            <a:endParaRPr lang="en-US" sz="1400" dirty="0" smtClean="0">
              <a:solidFill>
                <a:srgbClr val="0000FF"/>
              </a:solidFill>
            </a:endParaRPr>
          </a:p>
          <a:p>
            <a:r>
              <a:rPr lang="en-US" sz="1400" dirty="0" smtClean="0">
                <a:solidFill>
                  <a:srgbClr val="0000FF"/>
                </a:solidFill>
              </a:rPr>
              <a:t>This difference in fruit led to difference food preferences for the fruit flies on the mainland vs. the island.</a:t>
            </a:r>
            <a:endParaRPr lang="en-US" sz="1400" dirty="0">
              <a:solidFill>
                <a:srgbClr val="0000FF"/>
              </a:solidFill>
            </a:endParaRPr>
          </a:p>
        </p:txBody>
      </p:sp>
      <p:pic>
        <p:nvPicPr>
          <p:cNvPr id="23556" name="Picture 4"/>
          <p:cNvPicPr>
            <a:picLocks noChangeAspect="1" noChangeArrowheads="1"/>
          </p:cNvPicPr>
          <p:nvPr/>
        </p:nvPicPr>
        <p:blipFill>
          <a:blip r:embed="rId4"/>
          <a:srcRect/>
          <a:stretch>
            <a:fillRect/>
          </a:stretch>
        </p:blipFill>
        <p:spPr bwMode="auto">
          <a:xfrm>
            <a:off x="0" y="4293900"/>
            <a:ext cx="4474964" cy="2435979"/>
          </a:xfrm>
          <a:prstGeom prst="rect">
            <a:avLst/>
          </a:prstGeom>
          <a:noFill/>
          <a:ln w="9525">
            <a:noFill/>
            <a:miter lim="800000"/>
            <a:headEnd/>
            <a:tailEnd/>
          </a:ln>
          <a:effectLst/>
        </p:spPr>
      </p:pic>
      <p:sp>
        <p:nvSpPr>
          <p:cNvPr id="9" name="TextBox 8"/>
          <p:cNvSpPr txBox="1"/>
          <p:nvPr/>
        </p:nvSpPr>
        <p:spPr>
          <a:xfrm>
            <a:off x="4474964" y="4247979"/>
            <a:ext cx="4669036" cy="2862322"/>
          </a:xfrm>
          <a:prstGeom prst="rect">
            <a:avLst/>
          </a:prstGeom>
          <a:noFill/>
        </p:spPr>
        <p:txBody>
          <a:bodyPr wrap="square" rtlCol="0">
            <a:spAutoFit/>
          </a:bodyPr>
          <a:lstStyle/>
          <a:p>
            <a:r>
              <a:rPr lang="en-US" sz="1200" dirty="0" smtClean="0">
                <a:solidFill>
                  <a:srgbClr val="0000FF"/>
                </a:solidFill>
              </a:rPr>
              <a:t>Let’s say the fruit flies mate by hanging out near their fruit of preference.</a:t>
            </a:r>
          </a:p>
          <a:p>
            <a:endParaRPr lang="en-US" sz="1200" dirty="0" smtClean="0">
              <a:solidFill>
                <a:srgbClr val="0000FF"/>
              </a:solidFill>
            </a:endParaRPr>
          </a:p>
          <a:p>
            <a:r>
              <a:rPr lang="en-US" sz="1200" dirty="0" smtClean="0">
                <a:solidFill>
                  <a:srgbClr val="0000FF"/>
                </a:solidFill>
              </a:rPr>
              <a:t>Over time the island flies would mate near </a:t>
            </a:r>
            <a:r>
              <a:rPr lang="en-US" sz="1200" u="sng" dirty="0" smtClean="0">
                <a:solidFill>
                  <a:srgbClr val="0000FF"/>
                </a:solidFill>
              </a:rPr>
              <a:t>bananas </a:t>
            </a:r>
            <a:r>
              <a:rPr lang="en-US" sz="1200" dirty="0" smtClean="0">
                <a:solidFill>
                  <a:srgbClr val="0000FF"/>
                </a:solidFill>
              </a:rPr>
              <a:t>and the mainland flies would mate near </a:t>
            </a:r>
            <a:r>
              <a:rPr lang="en-US" sz="1200" u="sng" dirty="0" smtClean="0">
                <a:solidFill>
                  <a:srgbClr val="0000FF"/>
                </a:solidFill>
              </a:rPr>
              <a:t>mangos</a:t>
            </a:r>
            <a:r>
              <a:rPr lang="en-US" sz="1200" dirty="0" smtClean="0">
                <a:solidFill>
                  <a:srgbClr val="0000FF"/>
                </a:solidFill>
              </a:rPr>
              <a:t>.</a:t>
            </a:r>
          </a:p>
          <a:p>
            <a:endParaRPr lang="en-US" sz="1200" dirty="0" smtClean="0">
              <a:solidFill>
                <a:srgbClr val="0000FF"/>
              </a:solidFill>
            </a:endParaRPr>
          </a:p>
          <a:p>
            <a:r>
              <a:rPr lang="en-US" sz="1200" dirty="0" smtClean="0">
                <a:solidFill>
                  <a:srgbClr val="0000FF"/>
                </a:solidFill>
              </a:rPr>
              <a:t>The mainland flies and island flies would stop mating because of the mating culture around their preferred food. </a:t>
            </a:r>
          </a:p>
          <a:p>
            <a:endParaRPr lang="en-US" sz="1200" dirty="0" smtClean="0">
              <a:solidFill>
                <a:srgbClr val="0000FF"/>
              </a:solidFill>
            </a:endParaRPr>
          </a:p>
          <a:p>
            <a:r>
              <a:rPr lang="en-US" sz="1200" dirty="0" smtClean="0">
                <a:solidFill>
                  <a:srgbClr val="0000FF"/>
                </a:solidFill>
              </a:rPr>
              <a:t>Gene flow (sharing genes) between the two groups of fruit flies would stop, until their genes were so different they could no longer reproduce together.</a:t>
            </a:r>
          </a:p>
          <a:p>
            <a:endParaRPr lang="en-US" sz="1200" dirty="0" smtClean="0">
              <a:solidFill>
                <a:srgbClr val="0000FF"/>
              </a:solidFill>
            </a:endParaRPr>
          </a:p>
          <a:p>
            <a:r>
              <a:rPr lang="en-US" sz="1200" b="1" dirty="0" smtClean="0">
                <a:solidFill>
                  <a:srgbClr val="0000FF"/>
                </a:solidFill>
              </a:rPr>
              <a:t>Thus, forming a NEW SPECIES of fruit flies.</a:t>
            </a:r>
          </a:p>
          <a:p>
            <a:endParaRPr lang="en-US" sz="1200" dirty="0">
              <a:solidFill>
                <a:srgbClr val="0000FF"/>
              </a:solidFill>
            </a:endParaRPr>
          </a:p>
        </p:txBody>
      </p:sp>
      <p:sp>
        <p:nvSpPr>
          <p:cNvPr id="10" name="TextBox 9"/>
          <p:cNvSpPr txBox="1"/>
          <p:nvPr/>
        </p:nvSpPr>
        <p:spPr>
          <a:xfrm>
            <a:off x="457200" y="655419"/>
            <a:ext cx="3311692" cy="369332"/>
          </a:xfrm>
          <a:prstGeom prst="rect">
            <a:avLst/>
          </a:prstGeom>
          <a:noFill/>
        </p:spPr>
        <p:txBody>
          <a:bodyPr wrap="square" rtlCol="0">
            <a:spAutoFit/>
          </a:bodyPr>
          <a:lstStyle/>
          <a:p>
            <a:r>
              <a:rPr lang="en-US" b="1" dirty="0" smtClean="0"/>
              <a:t>GEOGRAPHIC ISOLATION</a:t>
            </a:r>
            <a:endParaRPr lang="en-US" b="1" dirty="0"/>
          </a:p>
        </p:txBody>
      </p:sp>
      <p:sp>
        <p:nvSpPr>
          <p:cNvPr id="11" name="TextBox 10"/>
          <p:cNvSpPr txBox="1"/>
          <p:nvPr/>
        </p:nvSpPr>
        <p:spPr>
          <a:xfrm>
            <a:off x="163316" y="4505344"/>
            <a:ext cx="3311692" cy="369332"/>
          </a:xfrm>
          <a:prstGeom prst="rect">
            <a:avLst/>
          </a:prstGeom>
          <a:noFill/>
        </p:spPr>
        <p:txBody>
          <a:bodyPr wrap="square" rtlCol="0">
            <a:spAutoFit/>
          </a:bodyPr>
          <a:lstStyle/>
          <a:p>
            <a:r>
              <a:rPr lang="en-US" b="1" dirty="0" smtClean="0"/>
              <a:t>REPRODUCTIVE ISOLATION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13 at 9.35.45 AM.png"/>
          <p:cNvPicPr>
            <a:picLocks noChangeAspect="1"/>
          </p:cNvPicPr>
          <p:nvPr/>
        </p:nvPicPr>
        <p:blipFill>
          <a:blip r:embed="rId2"/>
          <a:stretch>
            <a:fillRect/>
          </a:stretch>
        </p:blipFill>
        <p:spPr>
          <a:xfrm>
            <a:off x="-1" y="-1"/>
            <a:ext cx="9138489" cy="2812839"/>
          </a:xfrm>
          <a:prstGeom prst="rect">
            <a:avLst/>
          </a:prstGeom>
        </p:spPr>
      </p:pic>
      <p:pic>
        <p:nvPicPr>
          <p:cNvPr id="10242" name="Picture 2"/>
          <p:cNvPicPr>
            <a:picLocks noChangeAspect="1" noChangeArrowheads="1"/>
          </p:cNvPicPr>
          <p:nvPr/>
        </p:nvPicPr>
        <p:blipFill>
          <a:blip r:embed="rId3"/>
          <a:srcRect/>
          <a:stretch>
            <a:fillRect/>
          </a:stretch>
        </p:blipFill>
        <p:spPr bwMode="auto">
          <a:xfrm>
            <a:off x="2254758" y="2975833"/>
            <a:ext cx="4509518" cy="3249784"/>
          </a:xfrm>
          <a:prstGeom prst="rect">
            <a:avLst/>
          </a:prstGeom>
          <a:noFill/>
          <a:ln w="9525">
            <a:noFill/>
            <a:miter lim="800000"/>
            <a:headEnd/>
            <a:tailEnd/>
          </a:ln>
          <a:effectLst/>
        </p:spPr>
      </p:pic>
      <p:sp>
        <p:nvSpPr>
          <p:cNvPr id="6" name="TextBox 5"/>
          <p:cNvSpPr txBox="1"/>
          <p:nvPr/>
        </p:nvSpPr>
        <p:spPr>
          <a:xfrm>
            <a:off x="1570371" y="1447383"/>
            <a:ext cx="1024156" cy="369332"/>
          </a:xfrm>
          <a:prstGeom prst="rect">
            <a:avLst/>
          </a:prstGeom>
          <a:noFill/>
        </p:spPr>
        <p:txBody>
          <a:bodyPr wrap="square" rtlCol="0">
            <a:spAutoFit/>
          </a:bodyPr>
          <a:lstStyle/>
          <a:p>
            <a:r>
              <a:rPr lang="en-US" b="1" dirty="0" smtClean="0"/>
              <a:t>DECIDES</a:t>
            </a:r>
            <a:endParaRPr lang="en-US" b="1" dirty="0"/>
          </a:p>
        </p:txBody>
      </p:sp>
      <p:sp>
        <p:nvSpPr>
          <p:cNvPr id="7" name="TextBox 6"/>
          <p:cNvSpPr txBox="1"/>
          <p:nvPr/>
        </p:nvSpPr>
        <p:spPr>
          <a:xfrm>
            <a:off x="6556783" y="1447384"/>
            <a:ext cx="1568181" cy="369332"/>
          </a:xfrm>
          <a:prstGeom prst="rect">
            <a:avLst/>
          </a:prstGeom>
          <a:noFill/>
        </p:spPr>
        <p:txBody>
          <a:bodyPr wrap="square" rtlCol="0">
            <a:spAutoFit/>
          </a:bodyPr>
          <a:lstStyle/>
          <a:p>
            <a:r>
              <a:rPr lang="en-US" b="1" dirty="0" smtClean="0">
                <a:solidFill>
                  <a:srgbClr val="000000"/>
                </a:solidFill>
              </a:rPr>
              <a:t>ORGANISM</a:t>
            </a:r>
            <a:endParaRPr lang="en-US" b="1" dirty="0">
              <a:solidFill>
                <a:srgbClr val="000000"/>
              </a:solidFill>
            </a:endParaRPr>
          </a:p>
        </p:txBody>
      </p:sp>
      <p:pic>
        <p:nvPicPr>
          <p:cNvPr id="10243" name="Picture 3"/>
          <p:cNvPicPr>
            <a:picLocks noChangeAspect="1" noChangeArrowheads="1"/>
          </p:cNvPicPr>
          <p:nvPr/>
        </p:nvPicPr>
        <p:blipFill>
          <a:blip r:embed="rId4"/>
          <a:srcRect/>
          <a:stretch>
            <a:fillRect/>
          </a:stretch>
        </p:blipFill>
        <p:spPr bwMode="auto">
          <a:xfrm>
            <a:off x="385554" y="2353898"/>
            <a:ext cx="1869204" cy="124387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5"/>
          <a:srcRect/>
          <a:stretch>
            <a:fillRect/>
          </a:stretch>
        </p:blipFill>
        <p:spPr bwMode="auto">
          <a:xfrm>
            <a:off x="-2" y="5595334"/>
            <a:ext cx="2254759" cy="1262665"/>
          </a:xfrm>
          <a:prstGeom prst="rect">
            <a:avLst/>
          </a:prstGeom>
          <a:noFill/>
          <a:ln w="9525">
            <a:noFill/>
            <a:miter lim="800000"/>
            <a:headEnd/>
            <a:tailEnd/>
          </a:ln>
          <a:effectLst/>
        </p:spPr>
      </p:pic>
      <p:pic>
        <p:nvPicPr>
          <p:cNvPr id="10245" name="Picture 5"/>
          <p:cNvPicPr>
            <a:picLocks noChangeAspect="1" noChangeArrowheads="1"/>
          </p:cNvPicPr>
          <p:nvPr/>
        </p:nvPicPr>
        <p:blipFill>
          <a:blip r:embed="rId6"/>
          <a:srcRect/>
          <a:stretch>
            <a:fillRect/>
          </a:stretch>
        </p:blipFill>
        <p:spPr bwMode="auto">
          <a:xfrm>
            <a:off x="4542100" y="4911392"/>
            <a:ext cx="1671110" cy="1367884"/>
          </a:xfrm>
          <a:prstGeom prst="rect">
            <a:avLst/>
          </a:prstGeom>
          <a:noFill/>
          <a:ln w="9525">
            <a:noFill/>
            <a:miter lim="800000"/>
            <a:headEnd/>
            <a:tailEnd/>
          </a:ln>
          <a:effectLst/>
        </p:spPr>
      </p:pic>
      <p:pic>
        <p:nvPicPr>
          <p:cNvPr id="10246" name="Picture 6"/>
          <p:cNvPicPr>
            <a:picLocks noChangeAspect="1" noChangeArrowheads="1"/>
          </p:cNvPicPr>
          <p:nvPr/>
        </p:nvPicPr>
        <p:blipFill>
          <a:blip r:embed="rId7"/>
          <a:srcRect/>
          <a:stretch>
            <a:fillRect/>
          </a:stretch>
        </p:blipFill>
        <p:spPr bwMode="auto">
          <a:xfrm>
            <a:off x="6764276" y="2138586"/>
            <a:ext cx="1674494" cy="1674494"/>
          </a:xfrm>
          <a:prstGeom prst="rect">
            <a:avLst/>
          </a:prstGeom>
          <a:noFill/>
          <a:ln w="9525">
            <a:noFill/>
            <a:miter lim="800000"/>
            <a:headEnd/>
            <a:tailEnd/>
          </a:ln>
          <a:effectLst/>
        </p:spPr>
      </p:pic>
      <p:pic>
        <p:nvPicPr>
          <p:cNvPr id="10247" name="Picture 7"/>
          <p:cNvPicPr>
            <a:picLocks noChangeAspect="1" noChangeArrowheads="1"/>
          </p:cNvPicPr>
          <p:nvPr/>
        </p:nvPicPr>
        <p:blipFill>
          <a:blip r:embed="rId8"/>
          <a:srcRect/>
          <a:stretch>
            <a:fillRect/>
          </a:stretch>
        </p:blipFill>
        <p:spPr bwMode="auto">
          <a:xfrm>
            <a:off x="6355328" y="4669858"/>
            <a:ext cx="2783160" cy="21891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3872"/>
          </a:xfrm>
        </p:spPr>
        <p:txBody>
          <a:bodyPr>
            <a:normAutofit fontScale="90000"/>
          </a:bodyPr>
          <a:lstStyle/>
          <a:p>
            <a:r>
              <a:rPr lang="en-US" dirty="0" smtClean="0"/>
              <a:t>Just to make sure…</a:t>
            </a:r>
            <a:endParaRPr lang="en-US" dirty="0"/>
          </a:p>
        </p:txBody>
      </p:sp>
      <p:pic>
        <p:nvPicPr>
          <p:cNvPr id="4" name="Picture 8"/>
          <p:cNvPicPr>
            <a:picLocks noChangeAspect="1" noChangeArrowheads="1"/>
          </p:cNvPicPr>
          <p:nvPr/>
        </p:nvPicPr>
        <p:blipFill>
          <a:blip r:embed="rId2"/>
          <a:srcRect/>
          <a:stretch>
            <a:fillRect/>
          </a:stretch>
        </p:blipFill>
        <p:spPr bwMode="auto">
          <a:xfrm>
            <a:off x="0" y="2590800"/>
            <a:ext cx="3289300" cy="2476500"/>
          </a:xfrm>
          <a:prstGeom prst="rect">
            <a:avLst/>
          </a:prstGeom>
          <a:noFill/>
          <a:ln w="9525">
            <a:noFill/>
            <a:miter lim="800000"/>
            <a:headEnd/>
            <a:tailEnd/>
          </a:ln>
          <a:effectLst/>
        </p:spPr>
      </p:pic>
      <p:pic>
        <p:nvPicPr>
          <p:cNvPr id="5" name="Picture 9"/>
          <p:cNvPicPr>
            <a:picLocks noChangeAspect="1" noChangeArrowheads="1"/>
          </p:cNvPicPr>
          <p:nvPr/>
        </p:nvPicPr>
        <p:blipFill>
          <a:blip r:embed="rId3"/>
          <a:srcRect/>
          <a:stretch>
            <a:fillRect/>
          </a:stretch>
        </p:blipFill>
        <p:spPr bwMode="auto">
          <a:xfrm>
            <a:off x="5664200" y="2590800"/>
            <a:ext cx="3479800" cy="2336800"/>
          </a:xfrm>
          <a:prstGeom prst="rect">
            <a:avLst/>
          </a:prstGeom>
          <a:noFill/>
          <a:ln w="9525">
            <a:noFill/>
            <a:miter lim="800000"/>
            <a:headEnd/>
            <a:tailEnd/>
          </a:ln>
          <a:effectLst/>
        </p:spPr>
      </p:pic>
      <p:sp>
        <p:nvSpPr>
          <p:cNvPr id="6" name="Not Equal 5"/>
          <p:cNvSpPr/>
          <p:nvPr/>
        </p:nvSpPr>
        <p:spPr>
          <a:xfrm>
            <a:off x="3823513" y="3206977"/>
            <a:ext cx="1447473" cy="1053244"/>
          </a:xfrm>
          <a:prstGeom prst="mathNotEqual">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7" name="TextBox 6"/>
          <p:cNvSpPr txBox="1"/>
          <p:nvPr/>
        </p:nvSpPr>
        <p:spPr>
          <a:xfrm>
            <a:off x="1" y="1156029"/>
            <a:ext cx="9143999" cy="523220"/>
          </a:xfrm>
          <a:prstGeom prst="rect">
            <a:avLst/>
          </a:prstGeom>
          <a:noFill/>
        </p:spPr>
        <p:txBody>
          <a:bodyPr wrap="square" rtlCol="0">
            <a:spAutoFit/>
          </a:bodyPr>
          <a:lstStyle/>
          <a:p>
            <a:pPr algn="ctr"/>
            <a:r>
              <a:rPr lang="en-US" sz="2800" b="1" dirty="0" smtClean="0">
                <a:solidFill>
                  <a:srgbClr val="0000FF"/>
                </a:solidFill>
              </a:rPr>
              <a:t>ORGANISMS </a:t>
            </a:r>
            <a:r>
              <a:rPr lang="en-US" sz="2800" b="1" u="sng" dirty="0" smtClean="0">
                <a:solidFill>
                  <a:srgbClr val="0000FF"/>
                </a:solidFill>
              </a:rPr>
              <a:t>DO NOT </a:t>
            </a:r>
            <a:r>
              <a:rPr lang="en-US" sz="2800" b="1" dirty="0" smtClean="0">
                <a:solidFill>
                  <a:srgbClr val="0000FF"/>
                </a:solidFill>
              </a:rPr>
              <a:t>CHOOSE SUCCESSFUL TRAITS!!!!</a:t>
            </a:r>
            <a:endParaRPr lang="en-US" sz="2800" b="1" dirty="0">
              <a:solidFill>
                <a:srgbClr val="0000FF"/>
              </a:solidFill>
            </a:endParaRPr>
          </a:p>
        </p:txBody>
      </p:sp>
      <p:sp>
        <p:nvSpPr>
          <p:cNvPr id="8" name="TextBox 7"/>
          <p:cNvSpPr txBox="1"/>
          <p:nvPr/>
        </p:nvSpPr>
        <p:spPr>
          <a:xfrm>
            <a:off x="0" y="5256344"/>
            <a:ext cx="9143999" cy="830997"/>
          </a:xfrm>
          <a:prstGeom prst="rect">
            <a:avLst/>
          </a:prstGeom>
          <a:noFill/>
        </p:spPr>
        <p:txBody>
          <a:bodyPr wrap="square" rtlCol="0">
            <a:spAutoFit/>
          </a:bodyPr>
          <a:lstStyle/>
          <a:p>
            <a:pPr algn="ctr"/>
            <a:r>
              <a:rPr lang="en-US" sz="2400" b="1" dirty="0" smtClean="0">
                <a:solidFill>
                  <a:srgbClr val="FF0000"/>
                </a:solidFill>
              </a:rPr>
              <a:t>THE </a:t>
            </a:r>
            <a:r>
              <a:rPr lang="en-US" sz="2400" b="1" u="sng" dirty="0" smtClean="0">
                <a:solidFill>
                  <a:srgbClr val="FF0000"/>
                </a:solidFill>
              </a:rPr>
              <a:t>ENVIRONMENT </a:t>
            </a:r>
            <a:r>
              <a:rPr lang="en-US" sz="2400" b="1" dirty="0" smtClean="0">
                <a:solidFill>
                  <a:srgbClr val="FF0000"/>
                </a:solidFill>
              </a:rPr>
              <a:t>SELECTS WHICH TRAITS BENEFIT THE ORGANISM FOR THE ENVIRONMENT THEY ARE IN!</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grpId="1" nodeType="clickEffect">
                                  <p:stCondLst>
                                    <p:cond delay="0"/>
                                  </p:stCondLst>
                                  <p:childTnLst>
                                    <p:anim calcmode="discrete" valueType="str">
                                      <p:cBhvr>
                                        <p:cTn id="2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Notes </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en-US" dirty="0"/>
              <a:t>Living things that are well adapted to their environment survive and reproduce.  </a:t>
            </a:r>
          </a:p>
          <a:p>
            <a:pPr lvl="0">
              <a:buFont typeface="Wingdings" panose="05000000000000000000" pitchFamily="2" charset="2"/>
              <a:buChar char="Ø"/>
            </a:pPr>
            <a:r>
              <a:rPr lang="en-US" dirty="0"/>
              <a:t>Those that are not well adapted don’t survive and reproduce.  </a:t>
            </a:r>
          </a:p>
          <a:p>
            <a:pPr lvl="0">
              <a:buFont typeface="Wingdings" panose="05000000000000000000" pitchFamily="2" charset="2"/>
              <a:buChar char="Ø"/>
            </a:pPr>
            <a:r>
              <a:rPr lang="en-US" dirty="0">
                <a:solidFill>
                  <a:srgbClr val="0070C0"/>
                </a:solidFill>
              </a:rPr>
              <a:t>An </a:t>
            </a:r>
            <a:r>
              <a:rPr lang="en-US" b="1" dirty="0">
                <a:solidFill>
                  <a:srgbClr val="FF0000"/>
                </a:solidFill>
              </a:rPr>
              <a:t>adaptation</a:t>
            </a:r>
            <a:r>
              <a:rPr lang="en-US" dirty="0">
                <a:solidFill>
                  <a:srgbClr val="0070C0"/>
                </a:solidFill>
              </a:rPr>
              <a:t> is any characteristic that increases </a:t>
            </a:r>
            <a:r>
              <a:rPr lang="en-US" b="1" dirty="0">
                <a:solidFill>
                  <a:srgbClr val="FF0000"/>
                </a:solidFill>
              </a:rPr>
              <a:t>fitness</a:t>
            </a:r>
            <a:r>
              <a:rPr lang="en-US" dirty="0">
                <a:solidFill>
                  <a:srgbClr val="0070C0"/>
                </a:solidFill>
              </a:rPr>
              <a:t>.</a:t>
            </a:r>
          </a:p>
          <a:p>
            <a:pPr lvl="0">
              <a:buFont typeface="Wingdings" panose="05000000000000000000" pitchFamily="2" charset="2"/>
              <a:buChar char="Ø"/>
            </a:pPr>
            <a:r>
              <a:rPr lang="en-US" b="1" dirty="0">
                <a:solidFill>
                  <a:srgbClr val="FF0000"/>
                </a:solidFill>
              </a:rPr>
              <a:t>Fitness</a:t>
            </a:r>
            <a:r>
              <a:rPr lang="en-US" b="1" dirty="0">
                <a:solidFill>
                  <a:srgbClr val="0070C0"/>
                </a:solidFill>
              </a:rPr>
              <a:t> </a:t>
            </a:r>
            <a:r>
              <a:rPr lang="en-US" dirty="0">
                <a:solidFill>
                  <a:srgbClr val="0070C0"/>
                </a:solidFill>
              </a:rPr>
              <a:t>is the ability to survive and reproduce.  </a:t>
            </a:r>
          </a:p>
          <a:p>
            <a:endParaRPr lang="en-US" dirty="0"/>
          </a:p>
        </p:txBody>
      </p:sp>
    </p:spTree>
    <p:extLst>
      <p:ext uri="{BB962C8B-B14F-4D97-AF65-F5344CB8AC3E}">
        <p14:creationId xmlns:p14="http://schemas.microsoft.com/office/powerpoint/2010/main" val="42001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Patterns of Natural Selection</a:t>
            </a:r>
            <a:endParaRPr lang="en-US" dirty="0"/>
          </a:p>
        </p:txBody>
      </p:sp>
      <p:pic>
        <p:nvPicPr>
          <p:cNvPr id="7170" name="Picture 2" descr="http://schoolbag.info/biology/concepts/concepts.files/image392.jpg"/>
          <p:cNvPicPr>
            <a:picLocks noChangeAspect="1" noChangeArrowheads="1"/>
          </p:cNvPicPr>
          <p:nvPr/>
        </p:nvPicPr>
        <p:blipFill rotWithShape="1">
          <a:blip r:embed="rId2">
            <a:extLst>
              <a:ext uri="{28A0092B-C50C-407E-A947-70E740481C1C}">
                <a14:useLocalDpi xmlns:a14="http://schemas.microsoft.com/office/drawing/2010/main" val="0"/>
              </a:ext>
            </a:extLst>
          </a:blip>
          <a:srcRect r="64158" b="2570"/>
          <a:stretch/>
        </p:blipFill>
        <p:spPr bwMode="auto">
          <a:xfrm>
            <a:off x="457200" y="1173162"/>
            <a:ext cx="2726169" cy="55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183369" y="5714134"/>
            <a:ext cx="2244725" cy="6762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FF0000"/>
                </a:solidFill>
                <a:effectLst/>
                <a:latin typeface="Calibri" panose="020F0502020204030204" pitchFamily="34" charset="0"/>
              </a:rPr>
              <a:t>FAVORS the middle phenotype</a:t>
            </a:r>
            <a:endParaRPr kumimoji="0" lang="en-US" altLang="en-US" sz="3200" b="0" i="0" u="none" strike="noStrike" cap="none" normalizeH="0" baseline="0" dirty="0" smtClean="0">
              <a:ln>
                <a:noFill/>
              </a:ln>
              <a:solidFill>
                <a:srgbClr val="FF0000"/>
              </a:solidFill>
              <a:effectLst/>
              <a:latin typeface="Arial" panose="020B0604020202020204" pitchFamily="34" charset="0"/>
            </a:endParaRPr>
          </a:p>
        </p:txBody>
      </p:sp>
      <p:pic>
        <p:nvPicPr>
          <p:cNvPr id="8" name="Picture 4" descr="http://darwinsdisciples.weebly.com/uploads/2/2/0/2/22020244/142330219.gif"/>
          <p:cNvPicPr>
            <a:picLocks noChangeAspect="1" noChangeArrowheads="1"/>
          </p:cNvPicPr>
          <p:nvPr/>
        </p:nvPicPr>
        <p:blipFill rotWithShape="1">
          <a:blip r:embed="rId3">
            <a:extLst>
              <a:ext uri="{28A0092B-C50C-407E-A947-70E740481C1C}">
                <a14:useLocalDpi xmlns:a14="http://schemas.microsoft.com/office/drawing/2010/main" val="0"/>
              </a:ext>
            </a:extLst>
          </a:blip>
          <a:srcRect l="29670" r="12592" b="55491"/>
          <a:stretch/>
        </p:blipFill>
        <p:spPr bwMode="auto">
          <a:xfrm>
            <a:off x="4289571" y="1173162"/>
            <a:ext cx="4765963" cy="240029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151419" y="3461471"/>
            <a:ext cx="2535381" cy="2957071"/>
            <a:chOff x="6151419" y="3461471"/>
            <a:chExt cx="2535381" cy="2957071"/>
          </a:xfrm>
        </p:grpSpPr>
        <p:pic>
          <p:nvPicPr>
            <p:cNvPr id="9" name="Picture 4" descr="http://darwinsdisciples.weebly.com/uploads/2/2/0/2/22020244/142330219.gif"/>
            <p:cNvPicPr>
              <a:picLocks noChangeAspect="1" noChangeArrowheads="1"/>
            </p:cNvPicPr>
            <p:nvPr/>
          </p:nvPicPr>
          <p:blipFill rotWithShape="1">
            <a:blip r:embed="rId3">
              <a:extLst>
                <a:ext uri="{28A0092B-C50C-407E-A947-70E740481C1C}">
                  <a14:useLocalDpi xmlns:a14="http://schemas.microsoft.com/office/drawing/2010/main" val="0"/>
                </a:ext>
              </a:extLst>
            </a:blip>
            <a:srcRect l="69952" t="51959" r="-668" b="2568"/>
            <a:stretch/>
          </p:blipFill>
          <p:spPr bwMode="auto">
            <a:xfrm>
              <a:off x="6151419" y="3966287"/>
              <a:ext cx="2535381" cy="245225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6954982" y="3461471"/>
              <a:ext cx="290945" cy="4666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155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Patterns of Natural Selection</a:t>
            </a:r>
            <a:endParaRPr lang="en-US" dirty="0"/>
          </a:p>
        </p:txBody>
      </p:sp>
      <p:pic>
        <p:nvPicPr>
          <p:cNvPr id="7170" name="Picture 2" descr="http://schoolbag.info/biology/concepts/concepts.files/image392.jpg"/>
          <p:cNvPicPr>
            <a:picLocks noChangeAspect="1" noChangeArrowheads="1"/>
          </p:cNvPicPr>
          <p:nvPr/>
        </p:nvPicPr>
        <p:blipFill rotWithShape="1">
          <a:blip r:embed="rId2">
            <a:extLst>
              <a:ext uri="{28A0092B-C50C-407E-A947-70E740481C1C}">
                <a14:useLocalDpi xmlns:a14="http://schemas.microsoft.com/office/drawing/2010/main" val="0"/>
              </a:ext>
            </a:extLst>
          </a:blip>
          <a:srcRect l="35842" r="31878" b="974"/>
          <a:stretch/>
        </p:blipFill>
        <p:spPr bwMode="auto">
          <a:xfrm>
            <a:off x="858983" y="1159307"/>
            <a:ext cx="2369126" cy="5478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choolbag.info/biology/concepts/concepts.files/image392.jpg"/>
          <p:cNvPicPr>
            <a:picLocks noChangeAspect="1" noChangeArrowheads="1"/>
          </p:cNvPicPr>
          <p:nvPr/>
        </p:nvPicPr>
        <p:blipFill rotWithShape="1">
          <a:blip r:embed="rId2">
            <a:extLst>
              <a:ext uri="{28A0092B-C50C-407E-A947-70E740481C1C}">
                <a14:useLocalDpi xmlns:a14="http://schemas.microsoft.com/office/drawing/2010/main" val="0"/>
              </a:ext>
            </a:extLst>
          </a:blip>
          <a:srcRect r="94232" b="707"/>
          <a:stretch/>
        </p:blipFill>
        <p:spPr bwMode="auto">
          <a:xfrm>
            <a:off x="557347" y="1270144"/>
            <a:ext cx="398606" cy="51722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p:cNvSpPr txBox="1">
            <a:spLocks noChangeArrowheads="1"/>
          </p:cNvSpPr>
          <p:nvPr/>
        </p:nvSpPr>
        <p:spPr bwMode="auto">
          <a:xfrm>
            <a:off x="3228109" y="5602432"/>
            <a:ext cx="2133600" cy="1035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FF0000"/>
                </a:solidFill>
                <a:effectLst/>
                <a:latin typeface="Calibri" panose="020F0502020204030204" pitchFamily="34" charset="0"/>
              </a:rPr>
              <a:t>FAVORS one extreme phenotype</a:t>
            </a:r>
            <a:endParaRPr kumimoji="0" lang="en-US" altLang="en-US" sz="2000" b="0" i="0" u="none" strike="noStrike" cap="none" normalizeH="0" baseline="0" dirty="0" smtClean="0">
              <a:ln>
                <a:noFill/>
              </a:ln>
              <a:solidFill>
                <a:srgbClr val="FF0000"/>
              </a:solidFill>
              <a:effectLst/>
              <a:latin typeface="Arial" panose="020B0604020202020204" pitchFamily="34" charset="0"/>
            </a:endParaRPr>
          </a:p>
        </p:txBody>
      </p:sp>
      <p:pic>
        <p:nvPicPr>
          <p:cNvPr id="7" name="Picture 4" descr="http://darwinsdisciples.weebly.com/uploads/2/2/0/2/22020244/142330219.gif"/>
          <p:cNvPicPr>
            <a:picLocks noChangeAspect="1" noChangeArrowheads="1"/>
          </p:cNvPicPr>
          <p:nvPr/>
        </p:nvPicPr>
        <p:blipFill rotWithShape="1">
          <a:blip r:embed="rId3">
            <a:extLst>
              <a:ext uri="{28A0092B-C50C-407E-A947-70E740481C1C}">
                <a14:useLocalDpi xmlns:a14="http://schemas.microsoft.com/office/drawing/2010/main" val="0"/>
              </a:ext>
            </a:extLst>
          </a:blip>
          <a:srcRect l="29670" r="12592" b="55491"/>
          <a:stretch/>
        </p:blipFill>
        <p:spPr bwMode="auto">
          <a:xfrm>
            <a:off x="4289571" y="1173162"/>
            <a:ext cx="4765963" cy="240029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652655" y="3589802"/>
            <a:ext cx="3798757" cy="3048264"/>
            <a:chOff x="5652655" y="3589802"/>
            <a:chExt cx="3798757" cy="3048264"/>
          </a:xfrm>
        </p:grpSpPr>
        <p:pic>
          <p:nvPicPr>
            <p:cNvPr id="3" name="Picture 2"/>
            <p:cNvPicPr>
              <a:picLocks noChangeAspect="1"/>
            </p:cNvPicPr>
            <p:nvPr/>
          </p:nvPicPr>
          <p:blipFill>
            <a:blip r:embed="rId4"/>
            <a:stretch>
              <a:fillRect/>
            </a:stretch>
          </p:blipFill>
          <p:spPr>
            <a:xfrm>
              <a:off x="6592140" y="3589802"/>
              <a:ext cx="2859272" cy="3048264"/>
            </a:xfrm>
            <a:prstGeom prst="rect">
              <a:avLst/>
            </a:prstGeom>
          </p:spPr>
        </p:pic>
        <p:cxnSp>
          <p:nvCxnSpPr>
            <p:cNvPr id="8" name="Straight Arrow Connector 7"/>
            <p:cNvCxnSpPr/>
            <p:nvPr/>
          </p:nvCxnSpPr>
          <p:spPr>
            <a:xfrm>
              <a:off x="5652655" y="3713018"/>
              <a:ext cx="762000" cy="7481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393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Patterns of Natural Selection</a:t>
            </a:r>
            <a:endParaRPr lang="en-US" dirty="0"/>
          </a:p>
        </p:txBody>
      </p:sp>
      <p:pic>
        <p:nvPicPr>
          <p:cNvPr id="5" name="Picture 2" descr="http://schoolbag.info/biology/concepts/concepts.files/image392.jpg"/>
          <p:cNvPicPr>
            <a:picLocks noChangeAspect="1" noChangeArrowheads="1"/>
          </p:cNvPicPr>
          <p:nvPr/>
        </p:nvPicPr>
        <p:blipFill rotWithShape="1">
          <a:blip r:embed="rId2">
            <a:extLst>
              <a:ext uri="{28A0092B-C50C-407E-A947-70E740481C1C}">
                <a14:useLocalDpi xmlns:a14="http://schemas.microsoft.com/office/drawing/2010/main" val="0"/>
              </a:ext>
            </a:extLst>
          </a:blip>
          <a:srcRect r="94232" b="707"/>
          <a:stretch/>
        </p:blipFill>
        <p:spPr bwMode="auto">
          <a:xfrm>
            <a:off x="557347" y="1270144"/>
            <a:ext cx="398606" cy="51722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darwinsdisciples.weebly.com/uploads/2/2/0/2/22020244/142330219.gif"/>
          <p:cNvPicPr>
            <a:picLocks noChangeAspect="1" noChangeArrowheads="1"/>
          </p:cNvPicPr>
          <p:nvPr/>
        </p:nvPicPr>
        <p:blipFill rotWithShape="1">
          <a:blip r:embed="rId3">
            <a:extLst>
              <a:ext uri="{28A0092B-C50C-407E-A947-70E740481C1C}">
                <a14:useLocalDpi xmlns:a14="http://schemas.microsoft.com/office/drawing/2010/main" val="0"/>
              </a:ext>
            </a:extLst>
          </a:blip>
          <a:srcRect l="29670" r="12592" b="55491"/>
          <a:stretch/>
        </p:blipFill>
        <p:spPr bwMode="auto">
          <a:xfrm>
            <a:off x="4289571" y="1173162"/>
            <a:ext cx="4765963" cy="24002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choolbag.info/biology/concepts/concepts.files/image392.jpg"/>
          <p:cNvPicPr>
            <a:picLocks noChangeAspect="1" noChangeArrowheads="1"/>
          </p:cNvPicPr>
          <p:nvPr/>
        </p:nvPicPr>
        <p:blipFill rotWithShape="1">
          <a:blip r:embed="rId2">
            <a:extLst>
              <a:ext uri="{28A0092B-C50C-407E-A947-70E740481C1C}">
                <a14:useLocalDpi xmlns:a14="http://schemas.microsoft.com/office/drawing/2010/main" val="0"/>
              </a:ext>
            </a:extLst>
          </a:blip>
          <a:srcRect l="67778"/>
          <a:stretch/>
        </p:blipFill>
        <p:spPr bwMode="auto">
          <a:xfrm>
            <a:off x="1056100" y="1325460"/>
            <a:ext cx="2340243" cy="54748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3396343" y="5421162"/>
            <a:ext cx="2133600" cy="1035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smtClean="0">
                <a:ln>
                  <a:noFill/>
                </a:ln>
                <a:solidFill>
                  <a:srgbClr val="FF0000"/>
                </a:solidFill>
                <a:effectLst/>
                <a:latin typeface="Calibri" panose="020F0502020204030204" pitchFamily="34" charset="0"/>
              </a:rPr>
              <a:t>FAVORS both extreme phenotypes</a:t>
            </a:r>
            <a:endParaRPr kumimoji="0" lang="en-US" altLang="en-US" sz="2000" b="0" i="0" u="none" strike="noStrike" cap="none" normalizeH="0" baseline="0" dirty="0" smtClean="0">
              <a:ln>
                <a:noFill/>
              </a:ln>
              <a:solidFill>
                <a:srgbClr val="FF0000"/>
              </a:solidFill>
              <a:effectLst/>
              <a:latin typeface="Arial" panose="020B0604020202020204" pitchFamily="34" charset="0"/>
            </a:endParaRPr>
          </a:p>
        </p:txBody>
      </p:sp>
      <p:grpSp>
        <p:nvGrpSpPr>
          <p:cNvPr id="14" name="Group 13"/>
          <p:cNvGrpSpPr/>
          <p:nvPr/>
        </p:nvGrpSpPr>
        <p:grpSpPr>
          <a:xfrm>
            <a:off x="5849257" y="3856254"/>
            <a:ext cx="3091543" cy="2892890"/>
            <a:chOff x="5849257" y="3856254"/>
            <a:chExt cx="3091543" cy="2892890"/>
          </a:xfrm>
        </p:grpSpPr>
        <p:pic>
          <p:nvPicPr>
            <p:cNvPr id="12" name="Picture 4" descr="http://darwinsdisciples.weebly.com/uploads/2/2/0/2/22020244/142330219.gif"/>
            <p:cNvPicPr>
              <a:picLocks noChangeAspect="1" noChangeArrowheads="1"/>
            </p:cNvPicPr>
            <p:nvPr/>
          </p:nvPicPr>
          <p:blipFill rotWithShape="1">
            <a:blip r:embed="rId3">
              <a:extLst>
                <a:ext uri="{28A0092B-C50C-407E-A947-70E740481C1C}">
                  <a14:useLocalDpi xmlns:a14="http://schemas.microsoft.com/office/drawing/2010/main" val="0"/>
                </a:ext>
              </a:extLst>
            </a:blip>
            <a:srcRect l="35934" t="39763" r="34348" b="7485"/>
            <a:stretch/>
          </p:blipFill>
          <p:spPr bwMode="auto">
            <a:xfrm>
              <a:off x="6487885" y="3904344"/>
              <a:ext cx="2452915" cy="28448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849257" y="3856254"/>
              <a:ext cx="493486" cy="5996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094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524" y="274638"/>
            <a:ext cx="4105275" cy="1143000"/>
          </a:xfrm>
        </p:spPr>
        <p:txBody>
          <a:bodyPr/>
          <a:lstStyle/>
          <a:p>
            <a:r>
              <a:rPr lang="en-US" dirty="0" smtClean="0"/>
              <a:t>PRACTICE</a:t>
            </a:r>
            <a:endParaRPr lang="en-US" dirty="0"/>
          </a:p>
        </p:txBody>
      </p:sp>
      <p:sp>
        <p:nvSpPr>
          <p:cNvPr id="3" name="Content Placeholder 2"/>
          <p:cNvSpPr>
            <a:spLocks noGrp="1"/>
          </p:cNvSpPr>
          <p:nvPr>
            <p:ph idx="1"/>
          </p:nvPr>
        </p:nvSpPr>
        <p:spPr>
          <a:xfrm>
            <a:off x="4934857" y="1817914"/>
            <a:ext cx="4109810" cy="4525963"/>
          </a:xfrm>
        </p:spPr>
        <p:txBody>
          <a:bodyPr/>
          <a:lstStyle/>
          <a:p>
            <a:r>
              <a:rPr lang="en-US" dirty="0"/>
              <a:t>Identify each type of selection below.  </a:t>
            </a:r>
            <a:endParaRPr lang="en-US" dirty="0" smtClean="0"/>
          </a:p>
          <a:p>
            <a:r>
              <a:rPr lang="en-US" dirty="0" smtClean="0"/>
              <a:t>Propose </a:t>
            </a:r>
            <a:r>
              <a:rPr lang="en-US" dirty="0"/>
              <a:t>a possible reason (selective pressure) for the </a:t>
            </a:r>
            <a:r>
              <a:rPr lang="en-US" dirty="0" smtClean="0"/>
              <a:t>pattern/scenario.</a:t>
            </a:r>
            <a:endParaRPr lang="en-US" dirty="0"/>
          </a:p>
        </p:txBody>
      </p:sp>
      <p:pic>
        <p:nvPicPr>
          <p:cNvPr id="5" name="Picture 2" descr="http://2.bp.blogspot.com/_7uFoxX-Y0tw/S8ifwq91v4I/AAAAAAAAAOk/FA8S6YVcML4/s1600/433px-Selection_Types_Chart.png"/>
          <p:cNvPicPr>
            <a:picLocks noChangeAspect="1" noChangeArrowheads="1"/>
          </p:cNvPicPr>
          <p:nvPr/>
        </p:nvPicPr>
        <p:blipFill rotWithShape="1">
          <a:blip r:embed="rId2">
            <a:extLst>
              <a:ext uri="{28A0092B-C50C-407E-A947-70E740481C1C}">
                <a14:useLocalDpi xmlns:a14="http://schemas.microsoft.com/office/drawing/2010/main" val="0"/>
              </a:ext>
            </a:extLst>
          </a:blip>
          <a:srcRect r="20291"/>
          <a:stretch/>
        </p:blipFill>
        <p:spPr bwMode="auto">
          <a:xfrm>
            <a:off x="457200" y="274638"/>
            <a:ext cx="3655331" cy="634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444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3872"/>
          </a:xfrm>
        </p:spPr>
        <p:txBody>
          <a:bodyPr>
            <a:normAutofit fontScale="90000"/>
          </a:bodyPr>
          <a:lstStyle/>
          <a:p>
            <a:r>
              <a:rPr lang="en-US" dirty="0" smtClean="0"/>
              <a:t>Current Examples of Evolution…</a:t>
            </a:r>
            <a:endParaRPr lang="en-US" dirty="0"/>
          </a:p>
        </p:txBody>
      </p:sp>
      <p:pic>
        <p:nvPicPr>
          <p:cNvPr id="4" name="Picture 3" descr="Screen shot 2013-05-13 at 9.36.14 AM.png"/>
          <p:cNvPicPr>
            <a:picLocks noChangeAspect="1"/>
          </p:cNvPicPr>
          <p:nvPr/>
        </p:nvPicPr>
        <p:blipFill>
          <a:blip r:embed="rId2"/>
          <a:stretch>
            <a:fillRect/>
          </a:stretch>
        </p:blipFill>
        <p:spPr>
          <a:xfrm>
            <a:off x="0" y="1106018"/>
            <a:ext cx="9144000" cy="2700897"/>
          </a:xfrm>
          <a:prstGeom prst="rect">
            <a:avLst/>
          </a:prstGeom>
        </p:spPr>
      </p:pic>
      <p:sp>
        <p:nvSpPr>
          <p:cNvPr id="5" name="TextBox 4"/>
          <p:cNvSpPr txBox="1"/>
          <p:nvPr/>
        </p:nvSpPr>
        <p:spPr>
          <a:xfrm>
            <a:off x="5066155" y="2212038"/>
            <a:ext cx="1720581" cy="369332"/>
          </a:xfrm>
          <a:prstGeom prst="rect">
            <a:avLst/>
          </a:prstGeom>
          <a:noFill/>
        </p:spPr>
        <p:txBody>
          <a:bodyPr wrap="square" rtlCol="0">
            <a:spAutoFit/>
          </a:bodyPr>
          <a:lstStyle/>
          <a:p>
            <a:r>
              <a:rPr lang="en-US" b="1" dirty="0" smtClean="0">
                <a:solidFill>
                  <a:srgbClr val="0000FF"/>
                </a:solidFill>
              </a:rPr>
              <a:t>ANTIBIOTICS</a:t>
            </a:r>
            <a:endParaRPr lang="en-US" b="1" dirty="0">
              <a:solidFill>
                <a:srgbClr val="0000FF"/>
              </a:solidFill>
            </a:endParaRPr>
          </a:p>
        </p:txBody>
      </p:sp>
      <p:sp>
        <p:nvSpPr>
          <p:cNvPr id="6" name="TextBox 5"/>
          <p:cNvSpPr txBox="1"/>
          <p:nvPr/>
        </p:nvSpPr>
        <p:spPr>
          <a:xfrm>
            <a:off x="5926445" y="2412093"/>
            <a:ext cx="1720581" cy="338554"/>
          </a:xfrm>
          <a:prstGeom prst="rect">
            <a:avLst/>
          </a:prstGeom>
          <a:noFill/>
        </p:spPr>
        <p:txBody>
          <a:bodyPr wrap="square" rtlCol="0">
            <a:spAutoFit/>
          </a:bodyPr>
          <a:lstStyle/>
          <a:p>
            <a:r>
              <a:rPr lang="en-US" sz="1600" b="1" dirty="0" smtClean="0">
                <a:solidFill>
                  <a:srgbClr val="0000FF"/>
                </a:solidFill>
              </a:rPr>
              <a:t>DON’T DIE</a:t>
            </a:r>
            <a:endParaRPr lang="en-US" sz="1600" b="1" dirty="0">
              <a:solidFill>
                <a:srgbClr val="0000FF"/>
              </a:solidFill>
            </a:endParaRPr>
          </a:p>
        </p:txBody>
      </p:sp>
      <p:sp>
        <p:nvSpPr>
          <p:cNvPr id="7" name="TextBox 6"/>
          <p:cNvSpPr txBox="1"/>
          <p:nvPr/>
        </p:nvSpPr>
        <p:spPr>
          <a:xfrm>
            <a:off x="0" y="6119336"/>
            <a:ext cx="7428540" cy="738664"/>
          </a:xfrm>
          <a:prstGeom prst="rect">
            <a:avLst/>
          </a:prstGeom>
          <a:noFill/>
        </p:spPr>
        <p:txBody>
          <a:bodyPr wrap="square" rtlCol="0">
            <a:spAutoFit/>
          </a:bodyPr>
          <a:lstStyle/>
          <a:p>
            <a:r>
              <a:rPr lang="en-US" sz="1400" b="1" dirty="0" smtClean="0"/>
              <a:t>VIDEO CLIPS:</a:t>
            </a:r>
          </a:p>
          <a:p>
            <a:pPr marL="342900" indent="-342900">
              <a:buAutoNum type="arabicPeriod"/>
            </a:pPr>
            <a:r>
              <a:rPr lang="en-US" sz="1400" b="1" u="sng" dirty="0" smtClean="0">
                <a:hlinkClick r:id="rId3"/>
              </a:rPr>
              <a:t>http</a:t>
            </a:r>
            <a:r>
              <a:rPr lang="en-US" sz="1400" b="1" u="sng" dirty="0">
                <a:hlinkClick r:id="rId3"/>
              </a:rPr>
              <a:t>://www.youtube.com/watch?v=ivpsnKU9U1g</a:t>
            </a:r>
            <a:r>
              <a:rPr lang="en-US" sz="1400" dirty="0" smtClean="0"/>
              <a:t> </a:t>
            </a:r>
          </a:p>
          <a:p>
            <a:pPr marL="342900" indent="-342900">
              <a:buAutoNum type="arabicPeriod"/>
            </a:pPr>
            <a:r>
              <a:rPr lang="en-US" sz="1400" b="1" u="sng" dirty="0">
                <a:hlinkClick r:id="rId4"/>
              </a:rPr>
              <a:t>http://www.youtube.com/watch?v=zjR6L38yReE</a:t>
            </a:r>
            <a:r>
              <a:rPr lang="en-US" sz="1400" dirty="0"/>
              <a:t> </a:t>
            </a:r>
          </a:p>
        </p:txBody>
      </p:sp>
      <p:pic>
        <p:nvPicPr>
          <p:cNvPr id="27650" name="Picture 2"/>
          <p:cNvPicPr>
            <a:picLocks noChangeAspect="1" noChangeArrowheads="1"/>
          </p:cNvPicPr>
          <p:nvPr/>
        </p:nvPicPr>
        <p:blipFill>
          <a:blip r:embed="rId5"/>
          <a:srcRect/>
          <a:stretch>
            <a:fillRect/>
          </a:stretch>
        </p:blipFill>
        <p:spPr bwMode="auto">
          <a:xfrm>
            <a:off x="5066155" y="3202676"/>
            <a:ext cx="4077845" cy="27432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6"/>
          <a:srcRect/>
          <a:stretch>
            <a:fillRect/>
          </a:stretch>
        </p:blipFill>
        <p:spPr bwMode="auto">
          <a:xfrm>
            <a:off x="219781" y="3379610"/>
            <a:ext cx="3928885" cy="2451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13 at 8.56.52 PM.png"/>
          <p:cNvPicPr>
            <a:picLocks noChangeAspect="1"/>
          </p:cNvPicPr>
          <p:nvPr/>
        </p:nvPicPr>
        <p:blipFill>
          <a:blip r:embed="rId2"/>
          <a:stretch>
            <a:fillRect/>
          </a:stretch>
        </p:blipFill>
        <p:spPr>
          <a:xfrm>
            <a:off x="22571" y="0"/>
            <a:ext cx="6887063" cy="6771732"/>
          </a:xfrm>
          <a:prstGeom prst="rect">
            <a:avLst/>
          </a:prstGeom>
        </p:spPr>
      </p:pic>
      <p:pic>
        <p:nvPicPr>
          <p:cNvPr id="5" name="Picture 3"/>
          <p:cNvPicPr>
            <a:picLocks noChangeAspect="1" noChangeArrowheads="1"/>
          </p:cNvPicPr>
          <p:nvPr/>
        </p:nvPicPr>
        <p:blipFill>
          <a:blip r:embed="rId3"/>
          <a:srcRect/>
          <a:stretch>
            <a:fillRect/>
          </a:stretch>
        </p:blipFill>
        <p:spPr bwMode="auto">
          <a:xfrm>
            <a:off x="5448506" y="2689947"/>
            <a:ext cx="3695493" cy="41680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13 at 9.36.56 AM.png"/>
          <p:cNvPicPr>
            <a:picLocks noChangeAspect="1"/>
          </p:cNvPicPr>
          <p:nvPr/>
        </p:nvPicPr>
        <p:blipFill>
          <a:blip r:embed="rId2"/>
          <a:stretch>
            <a:fillRect/>
          </a:stretch>
        </p:blipFill>
        <p:spPr>
          <a:xfrm>
            <a:off x="0" y="0"/>
            <a:ext cx="9110551" cy="2375892"/>
          </a:xfrm>
          <a:prstGeom prst="rect">
            <a:avLst/>
          </a:prstGeom>
        </p:spPr>
      </p:pic>
      <p:pic>
        <p:nvPicPr>
          <p:cNvPr id="5" name="Picture 4" descr="Screen shot 2013-05-13 at 9.37.27 AM.png"/>
          <p:cNvPicPr>
            <a:picLocks noChangeAspect="1"/>
          </p:cNvPicPr>
          <p:nvPr/>
        </p:nvPicPr>
        <p:blipFill>
          <a:blip r:embed="rId3"/>
          <a:stretch>
            <a:fillRect/>
          </a:stretch>
        </p:blipFill>
        <p:spPr>
          <a:xfrm>
            <a:off x="0" y="4400259"/>
            <a:ext cx="9176776" cy="2457741"/>
          </a:xfrm>
          <a:prstGeom prst="rect">
            <a:avLst/>
          </a:prstGeom>
        </p:spPr>
      </p:pic>
      <p:sp>
        <p:nvSpPr>
          <p:cNvPr id="6" name="TextBox 5"/>
          <p:cNvSpPr txBox="1"/>
          <p:nvPr/>
        </p:nvSpPr>
        <p:spPr>
          <a:xfrm>
            <a:off x="3673304" y="1106019"/>
            <a:ext cx="1297263" cy="369332"/>
          </a:xfrm>
          <a:prstGeom prst="rect">
            <a:avLst/>
          </a:prstGeom>
          <a:noFill/>
        </p:spPr>
        <p:txBody>
          <a:bodyPr wrap="square" rtlCol="0">
            <a:spAutoFit/>
          </a:bodyPr>
          <a:lstStyle/>
          <a:p>
            <a:r>
              <a:rPr lang="en-US" b="1" dirty="0" smtClean="0">
                <a:solidFill>
                  <a:srgbClr val="0000FF"/>
                </a:solidFill>
              </a:rPr>
              <a:t>INSECTS</a:t>
            </a:r>
            <a:endParaRPr lang="en-US" b="1" dirty="0">
              <a:solidFill>
                <a:srgbClr val="0000FF"/>
              </a:solidFill>
            </a:endParaRPr>
          </a:p>
        </p:txBody>
      </p:sp>
      <p:sp>
        <p:nvSpPr>
          <p:cNvPr id="7" name="TextBox 6"/>
          <p:cNvSpPr txBox="1"/>
          <p:nvPr/>
        </p:nvSpPr>
        <p:spPr>
          <a:xfrm>
            <a:off x="3673304" y="1443086"/>
            <a:ext cx="1884445" cy="369332"/>
          </a:xfrm>
          <a:prstGeom prst="rect">
            <a:avLst/>
          </a:prstGeom>
          <a:noFill/>
        </p:spPr>
        <p:txBody>
          <a:bodyPr wrap="square" rtlCol="0">
            <a:spAutoFit/>
          </a:bodyPr>
          <a:lstStyle/>
          <a:p>
            <a:r>
              <a:rPr lang="en-US" b="1" dirty="0" smtClean="0">
                <a:solidFill>
                  <a:srgbClr val="0000FF"/>
                </a:solidFill>
              </a:rPr>
              <a:t>RESISTANCE</a:t>
            </a:r>
            <a:endParaRPr lang="en-US" b="1" dirty="0">
              <a:solidFill>
                <a:srgbClr val="0000FF"/>
              </a:solidFill>
            </a:endParaRPr>
          </a:p>
        </p:txBody>
      </p:sp>
      <p:sp>
        <p:nvSpPr>
          <p:cNvPr id="8" name="TextBox 7"/>
          <p:cNvSpPr txBox="1"/>
          <p:nvPr/>
        </p:nvSpPr>
        <p:spPr>
          <a:xfrm>
            <a:off x="5721614" y="4862562"/>
            <a:ext cx="682771" cy="369332"/>
          </a:xfrm>
          <a:prstGeom prst="rect">
            <a:avLst/>
          </a:prstGeom>
          <a:noFill/>
        </p:spPr>
        <p:txBody>
          <a:bodyPr wrap="square" rtlCol="0">
            <a:spAutoFit/>
          </a:bodyPr>
          <a:lstStyle/>
          <a:p>
            <a:r>
              <a:rPr lang="en-US" b="1" dirty="0" smtClean="0">
                <a:solidFill>
                  <a:srgbClr val="0000FF"/>
                </a:solidFill>
              </a:rPr>
              <a:t>DDT</a:t>
            </a:r>
            <a:endParaRPr lang="en-US" b="1" dirty="0">
              <a:solidFill>
                <a:srgbClr val="0000FF"/>
              </a:solidFill>
            </a:endParaRPr>
          </a:p>
        </p:txBody>
      </p:sp>
      <p:pic>
        <p:nvPicPr>
          <p:cNvPr id="28674" name="Picture 2"/>
          <p:cNvPicPr>
            <a:picLocks noChangeAspect="1" noChangeArrowheads="1"/>
          </p:cNvPicPr>
          <p:nvPr/>
        </p:nvPicPr>
        <p:blipFill>
          <a:blip r:embed="rId4"/>
          <a:srcRect/>
          <a:stretch>
            <a:fillRect/>
          </a:stretch>
        </p:blipFill>
        <p:spPr bwMode="auto">
          <a:xfrm>
            <a:off x="206374" y="2130111"/>
            <a:ext cx="4040457" cy="2603307"/>
          </a:xfrm>
          <a:prstGeom prst="rect">
            <a:avLst/>
          </a:prstGeom>
          <a:noFill/>
          <a:ln w="9525">
            <a:noFill/>
            <a:miter lim="800000"/>
            <a:headEnd/>
            <a:tailEnd/>
          </a:ln>
          <a:effectLst/>
        </p:spPr>
      </p:pic>
      <p:pic>
        <p:nvPicPr>
          <p:cNvPr id="28675" name="Picture 3"/>
          <p:cNvPicPr>
            <a:picLocks noChangeAspect="1" noChangeArrowheads="1"/>
          </p:cNvPicPr>
          <p:nvPr/>
        </p:nvPicPr>
        <p:blipFill>
          <a:blip r:embed="rId5"/>
          <a:srcRect/>
          <a:stretch>
            <a:fillRect/>
          </a:stretch>
        </p:blipFill>
        <p:spPr bwMode="auto">
          <a:xfrm>
            <a:off x="4970567" y="2130110"/>
            <a:ext cx="3809857" cy="2475275"/>
          </a:xfrm>
          <a:prstGeom prst="rect">
            <a:avLst/>
          </a:prstGeom>
          <a:noFill/>
          <a:ln w="9525">
            <a:noFill/>
            <a:miter lim="800000"/>
            <a:headEnd/>
            <a:tailEnd/>
          </a:ln>
          <a:effectLst/>
        </p:spPr>
      </p:pic>
      <p:pic>
        <p:nvPicPr>
          <p:cNvPr id="28676" name="Picture 4"/>
          <p:cNvPicPr>
            <a:picLocks noChangeAspect="1" noChangeArrowheads="1"/>
          </p:cNvPicPr>
          <p:nvPr/>
        </p:nvPicPr>
        <p:blipFill>
          <a:blip r:embed="rId6"/>
          <a:srcRect/>
          <a:stretch>
            <a:fillRect/>
          </a:stretch>
        </p:blipFill>
        <p:spPr bwMode="auto">
          <a:xfrm>
            <a:off x="7484951" y="5600700"/>
            <a:ext cx="1625600" cy="1257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6666"/>
          </a:xfrm>
        </p:spPr>
        <p:txBody>
          <a:bodyPr/>
          <a:lstStyle/>
          <a:p>
            <a:r>
              <a:rPr lang="en-US" dirty="0" smtClean="0"/>
              <a:t>Practice EOC Question</a:t>
            </a:r>
            <a:endParaRPr lang="en-US" dirty="0"/>
          </a:p>
        </p:txBody>
      </p:sp>
      <p:pic>
        <p:nvPicPr>
          <p:cNvPr id="5" name="Picture 4" descr="Screen shot 2013-05-13 at 1.27.57 PM.png"/>
          <p:cNvPicPr>
            <a:picLocks noChangeAspect="1"/>
          </p:cNvPicPr>
          <p:nvPr/>
        </p:nvPicPr>
        <p:blipFill>
          <a:blip r:embed="rId2"/>
          <a:stretch>
            <a:fillRect/>
          </a:stretch>
        </p:blipFill>
        <p:spPr>
          <a:xfrm>
            <a:off x="457200" y="1121304"/>
            <a:ext cx="8470900" cy="5562600"/>
          </a:xfrm>
          <a:prstGeom prst="rect">
            <a:avLst/>
          </a:prstGeom>
        </p:spPr>
      </p:pic>
      <p:sp>
        <p:nvSpPr>
          <p:cNvPr id="6" name="Rounded Rectangle 5"/>
          <p:cNvSpPr/>
          <p:nvPr/>
        </p:nvSpPr>
        <p:spPr>
          <a:xfrm>
            <a:off x="1058332" y="3519311"/>
            <a:ext cx="6886223" cy="914400"/>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a:xfrm>
            <a:off x="457200" y="274638"/>
            <a:ext cx="8229600" cy="639762"/>
          </a:xfrm>
        </p:spPr>
        <p:txBody>
          <a:bodyPr>
            <a:normAutofit fontScale="90000"/>
          </a:bodyPr>
          <a:lstStyle/>
          <a:p>
            <a:r>
              <a:rPr lang="en-US" altLang="en-US" sz="4000" b="1" dirty="0">
                <a:solidFill>
                  <a:srgbClr val="FF0000"/>
                </a:solidFill>
              </a:rPr>
              <a:t>Adaptations</a:t>
            </a:r>
            <a:r>
              <a:rPr lang="en-US" altLang="en-US" sz="4000" dirty="0"/>
              <a:t/>
            </a:r>
            <a:br>
              <a:rPr lang="en-US" altLang="en-US" sz="4000" dirty="0"/>
            </a:br>
            <a:endParaRPr lang="en-US" altLang="en-US" sz="4000" dirty="0"/>
          </a:p>
        </p:txBody>
      </p:sp>
      <p:sp>
        <p:nvSpPr>
          <p:cNvPr id="3078" name="Rectangle 6"/>
          <p:cNvSpPr>
            <a:spLocks noGrp="1" noChangeArrowheads="1"/>
          </p:cNvSpPr>
          <p:nvPr>
            <p:ph type="body" idx="1"/>
          </p:nvPr>
        </p:nvSpPr>
        <p:spPr>
          <a:xfrm>
            <a:off x="457199" y="609600"/>
            <a:ext cx="8527143" cy="5943600"/>
          </a:xfrm>
        </p:spPr>
        <p:txBody>
          <a:bodyPr/>
          <a:lstStyle/>
          <a:p>
            <a:pPr>
              <a:lnSpc>
                <a:spcPct val="90000"/>
              </a:lnSpc>
              <a:buFontTx/>
              <a:buNone/>
            </a:pPr>
            <a:r>
              <a:rPr lang="en-US" altLang="en-US" sz="2800" dirty="0"/>
              <a:t>In the example of the finches, there was clear evidence of genetic variation because </a:t>
            </a:r>
            <a:r>
              <a:rPr lang="en-US" altLang="en-US" sz="2800" dirty="0" smtClean="0"/>
              <a:t>____________________________________________________________________________.  </a:t>
            </a:r>
            <a:r>
              <a:rPr lang="en-US" altLang="en-US" sz="2800" dirty="0"/>
              <a:t>These differences had to be passed on (in the _____________) from one generation to the next.  Sometimes these variations are beneficial (advantageous).  These helpful variations are called </a:t>
            </a:r>
            <a:r>
              <a:rPr lang="en-US" altLang="en-US" sz="2800" dirty="0" smtClean="0"/>
              <a:t>_____________.  </a:t>
            </a:r>
            <a:r>
              <a:rPr lang="en-US" altLang="en-US" sz="2800" dirty="0"/>
              <a:t>How do these adaptations </a:t>
            </a:r>
            <a:r>
              <a:rPr lang="en-US" altLang="en-US" sz="2800" i="1" dirty="0"/>
              <a:t>(+ changes in DNA)</a:t>
            </a:r>
            <a:r>
              <a:rPr lang="en-US" altLang="en-US" sz="2800" dirty="0"/>
              <a:t> occur?  Sometimes through </a:t>
            </a:r>
            <a:r>
              <a:rPr lang="en-US" altLang="en-US" sz="2800" dirty="0" smtClean="0"/>
              <a:t>____________.  </a:t>
            </a:r>
            <a:r>
              <a:rPr lang="en-US" altLang="en-US" sz="2800" dirty="0"/>
              <a:t>Other times, mutations are harmful, such as in the example of </a:t>
            </a:r>
            <a:r>
              <a:rPr lang="en-US" altLang="en-US" sz="2800" dirty="0" smtClean="0"/>
              <a:t>______ ____ </a:t>
            </a:r>
            <a:r>
              <a:rPr lang="en-US" altLang="en-US" sz="2800" dirty="0"/>
              <a:t>disease.  Genetic variation can also occur through __________ </a:t>
            </a:r>
            <a:r>
              <a:rPr lang="en-US" altLang="en-US" sz="2800" dirty="0" err="1"/>
              <a:t>shuffeling</a:t>
            </a:r>
            <a:r>
              <a:rPr lang="en-US" altLang="en-US" sz="2800" dirty="0"/>
              <a:t>.</a:t>
            </a:r>
          </a:p>
        </p:txBody>
      </p:sp>
      <p:sp>
        <p:nvSpPr>
          <p:cNvPr id="3079" name="Text Box 7"/>
          <p:cNvSpPr txBox="1">
            <a:spLocks noChangeArrowheads="1"/>
          </p:cNvSpPr>
          <p:nvPr/>
        </p:nvSpPr>
        <p:spPr bwMode="auto">
          <a:xfrm>
            <a:off x="709386" y="2479964"/>
            <a:ext cx="236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solidFill>
                  <a:srgbClr val="FF0000"/>
                </a:solidFill>
              </a:rPr>
              <a:t>Genes (DNA)</a:t>
            </a:r>
          </a:p>
        </p:txBody>
      </p:sp>
      <p:sp>
        <p:nvSpPr>
          <p:cNvPr id="3080" name="Text Box 8"/>
          <p:cNvSpPr txBox="1">
            <a:spLocks noChangeArrowheads="1"/>
          </p:cNvSpPr>
          <p:nvPr/>
        </p:nvSpPr>
        <p:spPr bwMode="auto">
          <a:xfrm>
            <a:off x="838200" y="3581400"/>
            <a:ext cx="236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solidFill>
                  <a:srgbClr val="FF0000"/>
                </a:solidFill>
              </a:rPr>
              <a:t>adaptations</a:t>
            </a:r>
            <a:endParaRPr lang="en-US" altLang="en-US" sz="2200" dirty="0">
              <a:solidFill>
                <a:srgbClr val="FF0000"/>
              </a:solidFill>
            </a:endParaRPr>
          </a:p>
        </p:txBody>
      </p:sp>
      <p:sp>
        <p:nvSpPr>
          <p:cNvPr id="3081" name="Text Box 9"/>
          <p:cNvSpPr txBox="1">
            <a:spLocks noChangeArrowheads="1"/>
          </p:cNvSpPr>
          <p:nvPr/>
        </p:nvSpPr>
        <p:spPr bwMode="auto">
          <a:xfrm>
            <a:off x="6019141" y="3966504"/>
            <a:ext cx="236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solidFill>
                  <a:srgbClr val="FF0000"/>
                </a:solidFill>
              </a:rPr>
              <a:t>mutations</a:t>
            </a:r>
            <a:endParaRPr lang="en-US" altLang="en-US" sz="2200" dirty="0">
              <a:solidFill>
                <a:srgbClr val="FF0000"/>
              </a:solidFill>
            </a:endParaRPr>
          </a:p>
        </p:txBody>
      </p:sp>
      <p:sp>
        <p:nvSpPr>
          <p:cNvPr id="3082" name="Text Box 10"/>
          <p:cNvSpPr txBox="1">
            <a:spLocks noChangeArrowheads="1"/>
          </p:cNvSpPr>
          <p:nvPr/>
        </p:nvSpPr>
        <p:spPr bwMode="auto">
          <a:xfrm>
            <a:off x="2396670" y="4805690"/>
            <a:ext cx="232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dirty="0">
                <a:solidFill>
                  <a:srgbClr val="FF0000"/>
                </a:solidFill>
              </a:rPr>
              <a:t>Sickle  </a:t>
            </a:r>
            <a:r>
              <a:rPr lang="en-US" altLang="en-US" sz="2800" dirty="0" smtClean="0">
                <a:solidFill>
                  <a:srgbClr val="FF0000"/>
                </a:solidFill>
              </a:rPr>
              <a:t> </a:t>
            </a:r>
            <a:r>
              <a:rPr lang="en-US" altLang="en-US" sz="2800" dirty="0">
                <a:solidFill>
                  <a:srgbClr val="FF0000"/>
                </a:solidFill>
              </a:rPr>
              <a:t>cell</a:t>
            </a:r>
          </a:p>
        </p:txBody>
      </p:sp>
      <p:sp>
        <p:nvSpPr>
          <p:cNvPr id="3083" name="Text Box 11"/>
          <p:cNvSpPr txBox="1">
            <a:spLocks noChangeArrowheads="1"/>
          </p:cNvSpPr>
          <p:nvPr/>
        </p:nvSpPr>
        <p:spPr bwMode="auto">
          <a:xfrm>
            <a:off x="3658755" y="5129766"/>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solidFill>
                  <a:srgbClr val="FF0000"/>
                </a:solidFill>
              </a:rPr>
              <a:t>gene</a:t>
            </a:r>
            <a:endParaRPr lang="en-US" altLang="en-US" sz="2200" dirty="0">
              <a:solidFill>
                <a:srgbClr val="FF0000"/>
              </a:solidFill>
            </a:endParaRPr>
          </a:p>
        </p:txBody>
      </p:sp>
    </p:spTree>
    <p:extLst>
      <p:ext uri="{BB962C8B-B14F-4D97-AF65-F5344CB8AC3E}">
        <p14:creationId xmlns:p14="http://schemas.microsoft.com/office/powerpoint/2010/main" val="4201255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linds(horizontal)">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blinds(horizontal)">
                                      <p:cBhvr>
                                        <p:cTn id="12" dur="500"/>
                                        <p:tgtEl>
                                          <p:spTgt spid="3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81"/>
                                        </p:tgtEl>
                                        <p:attrNameLst>
                                          <p:attrName>style.visibility</p:attrName>
                                        </p:attrNameLst>
                                      </p:cBhvr>
                                      <p:to>
                                        <p:strVal val="visible"/>
                                      </p:to>
                                    </p:set>
                                    <p:animEffect transition="in" filter="blinds(horizontal)">
                                      <p:cBhvr>
                                        <p:cTn id="17" dur="500"/>
                                        <p:tgtEl>
                                          <p:spTgt spid="30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82"/>
                                        </p:tgtEl>
                                        <p:attrNameLst>
                                          <p:attrName>style.visibility</p:attrName>
                                        </p:attrNameLst>
                                      </p:cBhvr>
                                      <p:to>
                                        <p:strVal val="visible"/>
                                      </p:to>
                                    </p:set>
                                    <p:animEffect transition="in" filter="blinds(horizontal)">
                                      <p:cBhvr>
                                        <p:cTn id="22" dur="500"/>
                                        <p:tgtEl>
                                          <p:spTgt spid="30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blinds(horizontal)">
                                      <p:cBhvr>
                                        <p:cTn id="27"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P spid="3081" grpId="0"/>
      <p:bldP spid="3082" grpId="0"/>
      <p:bldP spid="30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8362"/>
          </a:xfrm>
        </p:spPr>
        <p:txBody>
          <a:bodyPr/>
          <a:lstStyle/>
          <a:p>
            <a:r>
              <a:rPr lang="en-US" altLang="en-US" b="1" dirty="0">
                <a:solidFill>
                  <a:srgbClr val="FF0000"/>
                </a:solidFill>
              </a:rPr>
              <a:t>Fitness</a:t>
            </a:r>
          </a:p>
        </p:txBody>
      </p:sp>
      <p:sp>
        <p:nvSpPr>
          <p:cNvPr id="6147" name="Rectangle 3"/>
          <p:cNvSpPr>
            <a:spLocks noGrp="1" noChangeArrowheads="1"/>
          </p:cNvSpPr>
          <p:nvPr>
            <p:ph type="body" idx="1"/>
          </p:nvPr>
        </p:nvSpPr>
        <p:spPr>
          <a:xfrm>
            <a:off x="457200" y="1219200"/>
            <a:ext cx="8229600" cy="4906963"/>
          </a:xfrm>
        </p:spPr>
        <p:txBody>
          <a:bodyPr/>
          <a:lstStyle/>
          <a:p>
            <a:pPr>
              <a:buFontTx/>
              <a:buNone/>
            </a:pPr>
            <a:r>
              <a:rPr lang="en-US" altLang="en-US" sz="3600"/>
              <a:t>The finch example also demonstrates the concept of fitness. </a:t>
            </a:r>
            <a:r>
              <a:rPr lang="en-US" altLang="en-US" sz="3600" b="1"/>
              <a:t>Fitness</a:t>
            </a:r>
            <a:r>
              <a:rPr lang="en-US" altLang="en-US" sz="3600"/>
              <a:t> is the ability of an organism to ___________ and ______________ offspring that can </a:t>
            </a:r>
            <a:r>
              <a:rPr lang="en-US" altLang="en-US" sz="3600" i="1"/>
              <a:t>also</a:t>
            </a:r>
            <a:r>
              <a:rPr lang="en-US" altLang="en-US" sz="3600"/>
              <a:t> survive and reproduce.  Hence the phrase “</a:t>
            </a:r>
            <a:r>
              <a:rPr lang="en-US" altLang="en-US" sz="3600" i="1">
                <a:solidFill>
                  <a:schemeClr val="accent2"/>
                </a:solidFill>
              </a:rPr>
              <a:t>survival of the fittest</a:t>
            </a:r>
            <a:r>
              <a:rPr lang="en-US" altLang="en-US" sz="3600"/>
              <a:t>”. </a:t>
            </a:r>
          </a:p>
        </p:txBody>
      </p:sp>
      <p:sp>
        <p:nvSpPr>
          <p:cNvPr id="6148" name="Text Box 4"/>
          <p:cNvSpPr txBox="1">
            <a:spLocks noChangeArrowheads="1"/>
          </p:cNvSpPr>
          <p:nvPr/>
        </p:nvSpPr>
        <p:spPr bwMode="auto">
          <a:xfrm>
            <a:off x="3848100" y="2316162"/>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rgbClr val="FF0000"/>
                </a:solidFill>
              </a:rPr>
              <a:t>survive</a:t>
            </a:r>
          </a:p>
        </p:txBody>
      </p:sp>
      <p:sp>
        <p:nvSpPr>
          <p:cNvPr id="6149" name="Text Box 5"/>
          <p:cNvSpPr txBox="1">
            <a:spLocks noChangeArrowheads="1"/>
          </p:cNvSpPr>
          <p:nvPr/>
        </p:nvSpPr>
        <p:spPr bwMode="auto">
          <a:xfrm>
            <a:off x="1333500" y="2895600"/>
            <a:ext cx="251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solidFill>
                  <a:srgbClr val="FF0000"/>
                </a:solidFill>
              </a:rPr>
              <a:t>reproduce</a:t>
            </a:r>
          </a:p>
        </p:txBody>
      </p:sp>
    </p:spTree>
    <p:extLst>
      <p:ext uri="{BB962C8B-B14F-4D97-AF65-F5344CB8AC3E}">
        <p14:creationId xmlns:p14="http://schemas.microsoft.com/office/powerpoint/2010/main" val="3094387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linds(horizontal)">
                                      <p:cBhvr>
                                        <p:cTn id="1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40" name="Group 172"/>
          <p:cNvGraphicFramePr>
            <a:graphicFrameLocks noGrp="1"/>
          </p:cNvGraphicFramePr>
          <p:nvPr/>
        </p:nvGraphicFramePr>
        <p:xfrm>
          <a:off x="304800" y="1981200"/>
          <a:ext cx="8305800" cy="4510724"/>
        </p:xfrm>
        <a:graphic>
          <a:graphicData uri="http://schemas.openxmlformats.org/drawingml/2006/table">
            <a:tbl>
              <a:tblPr/>
              <a:tblGrid>
                <a:gridCol w="3074988">
                  <a:extLst>
                    <a:ext uri="{9D8B030D-6E8A-4147-A177-3AD203B41FA5}">
                      <a16:colId xmlns:a16="http://schemas.microsoft.com/office/drawing/2014/main" val="12675467"/>
                    </a:ext>
                  </a:extLst>
                </a:gridCol>
                <a:gridCol w="1308100">
                  <a:extLst>
                    <a:ext uri="{9D8B030D-6E8A-4147-A177-3AD203B41FA5}">
                      <a16:colId xmlns:a16="http://schemas.microsoft.com/office/drawing/2014/main" val="1431436299"/>
                    </a:ext>
                  </a:extLst>
                </a:gridCol>
                <a:gridCol w="1308100">
                  <a:extLst>
                    <a:ext uri="{9D8B030D-6E8A-4147-A177-3AD203B41FA5}">
                      <a16:colId xmlns:a16="http://schemas.microsoft.com/office/drawing/2014/main" val="2038243366"/>
                    </a:ext>
                  </a:extLst>
                </a:gridCol>
                <a:gridCol w="1306512">
                  <a:extLst>
                    <a:ext uri="{9D8B030D-6E8A-4147-A177-3AD203B41FA5}">
                      <a16:colId xmlns:a16="http://schemas.microsoft.com/office/drawing/2014/main" val="4171134738"/>
                    </a:ext>
                  </a:extLst>
                </a:gridCol>
                <a:gridCol w="1308100">
                  <a:extLst>
                    <a:ext uri="{9D8B030D-6E8A-4147-A177-3AD203B41FA5}">
                      <a16:colId xmlns:a16="http://schemas.microsoft.com/office/drawing/2014/main" val="3118634170"/>
                    </a:ext>
                  </a:extLst>
                </a:gridCol>
              </a:tblGrid>
              <a:tr h="709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George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Dwayne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Spot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Tyrone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9652571"/>
                  </a:ext>
                </a:extLst>
              </a:tr>
              <a:tr h="711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Age at death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13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12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1407800"/>
                  </a:ext>
                </a:extLst>
              </a:tr>
              <a:tr h="709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cubs fathered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8219740"/>
                  </a:ext>
                </a:extLst>
              </a:tr>
              <a:tr h="12017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cubs surviving to adulthood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9229024"/>
                  </a:ext>
                </a:extLst>
              </a:tr>
              <a:tr h="706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Size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 feet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8.5 feet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 feet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9 feet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1253975"/>
                  </a:ext>
                </a:extLst>
              </a:tr>
            </a:tbl>
          </a:graphicData>
        </a:graphic>
      </p:graphicFrame>
      <p:sp>
        <p:nvSpPr>
          <p:cNvPr id="7341" name="Oval 173"/>
          <p:cNvSpPr>
            <a:spLocks noChangeArrowheads="1"/>
          </p:cNvSpPr>
          <p:nvPr/>
        </p:nvSpPr>
        <p:spPr bwMode="auto">
          <a:xfrm>
            <a:off x="7239000" y="1357745"/>
            <a:ext cx="1447800" cy="5486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itle 3"/>
          <p:cNvSpPr>
            <a:spLocks noGrp="1"/>
          </p:cNvSpPr>
          <p:nvPr>
            <p:ph type="title"/>
          </p:nvPr>
        </p:nvSpPr>
        <p:spPr/>
        <p:txBody>
          <a:bodyPr>
            <a:normAutofit fontScale="90000"/>
          </a:bodyPr>
          <a:lstStyle/>
          <a:p>
            <a:r>
              <a:rPr lang="en-US" dirty="0" smtClean="0"/>
              <a:t>Which lion has greatest fitness?</a:t>
            </a:r>
            <a:br>
              <a:rPr lang="en-US" dirty="0" smtClean="0"/>
            </a:br>
            <a:r>
              <a:rPr lang="en-US" dirty="0" smtClean="0"/>
              <a:t>(</a:t>
            </a:r>
            <a:r>
              <a:rPr lang="en-US" i="1" dirty="0" smtClean="0"/>
              <a:t>most fit</a:t>
            </a:r>
            <a:r>
              <a:rPr lang="en-US" dirty="0" smtClean="0"/>
              <a:t>)</a:t>
            </a:r>
            <a:endParaRPr lang="en-US" dirty="0"/>
          </a:p>
        </p:txBody>
      </p:sp>
    </p:spTree>
    <p:extLst>
      <p:ext uri="{BB962C8B-B14F-4D97-AF65-F5344CB8AC3E}">
        <p14:creationId xmlns:p14="http://schemas.microsoft.com/office/powerpoint/2010/main" val="3138584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41"/>
                                        </p:tgtEl>
                                        <p:attrNameLst>
                                          <p:attrName>style.visibility</p:attrName>
                                        </p:attrNameLst>
                                      </p:cBhvr>
                                      <p:to>
                                        <p:strVal val="visible"/>
                                      </p:to>
                                    </p:set>
                                    <p:animEffect transition="in" filter="blinds(horizontal)">
                                      <p:cBhvr>
                                        <p:cTn id="7" dur="500"/>
                                        <p:tgtEl>
                                          <p:spTgt spid="7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a:t>
            </a:r>
            <a:endParaRPr lang="en-US" dirty="0"/>
          </a:p>
        </p:txBody>
      </p:sp>
      <p:sp>
        <p:nvSpPr>
          <p:cNvPr id="4" name="Content Placeholder 3"/>
          <p:cNvSpPr>
            <a:spLocks noGrp="1"/>
          </p:cNvSpPr>
          <p:nvPr>
            <p:ph idx="1"/>
          </p:nvPr>
        </p:nvSpPr>
        <p:spPr/>
        <p:txBody>
          <a:bodyPr>
            <a:normAutofit lnSpcReduction="10000"/>
          </a:bodyPr>
          <a:lstStyle/>
          <a:p>
            <a:r>
              <a:rPr lang="en-US" sz="2400" dirty="0"/>
              <a:t>Suppose that Tyrone had genes that he passed on to his cubs that helped his cubs to resist infections, so they were more likely to survive to adulthood.  These genes would be more common in the next generation, since more of the cubs with these genes would survive to reproduce.  A characteristic which is influenced by genes and passed from parents to offspring is called </a:t>
            </a:r>
            <a:r>
              <a:rPr lang="en-US" sz="2400" dirty="0">
                <a:solidFill>
                  <a:srgbClr val="7030A0"/>
                </a:solidFill>
              </a:rPr>
              <a:t>heritable</a:t>
            </a:r>
            <a:r>
              <a:rPr lang="en-US" sz="2400" dirty="0"/>
              <a:t>.</a:t>
            </a:r>
          </a:p>
          <a:p>
            <a:endParaRPr lang="en-US" sz="2400" dirty="0"/>
          </a:p>
          <a:p>
            <a:r>
              <a:rPr lang="en-US" sz="2400" dirty="0"/>
              <a:t>Over many generations heritable adaptive characteristics become more common in a </a:t>
            </a:r>
            <a:r>
              <a:rPr lang="en-US" sz="2400" dirty="0">
                <a:solidFill>
                  <a:srgbClr val="7030A0"/>
                </a:solidFill>
              </a:rPr>
              <a:t>population</a:t>
            </a:r>
            <a:r>
              <a:rPr lang="en-US" sz="2400" dirty="0"/>
              <a:t>.  This process is called evolution by </a:t>
            </a:r>
            <a:r>
              <a:rPr lang="en-US" sz="2400" dirty="0" smtClean="0"/>
              <a:t>___________ ___________.  </a:t>
            </a:r>
            <a:r>
              <a:rPr lang="en-US" sz="2400" dirty="0"/>
              <a:t>Evolution by natural selection </a:t>
            </a:r>
            <a:r>
              <a:rPr lang="en-US" sz="2400" i="1" dirty="0">
                <a:solidFill>
                  <a:srgbClr val="7030A0"/>
                </a:solidFill>
              </a:rPr>
              <a:t>takes place over many, many generations.</a:t>
            </a:r>
          </a:p>
          <a:p>
            <a:pPr marL="0" indent="0">
              <a:buNone/>
            </a:pPr>
            <a:endParaRPr lang="en-US" dirty="0"/>
          </a:p>
        </p:txBody>
      </p:sp>
      <p:sp>
        <p:nvSpPr>
          <p:cNvPr id="5" name="Text Box 5"/>
          <p:cNvSpPr txBox="1">
            <a:spLocks noChangeArrowheads="1"/>
          </p:cNvSpPr>
          <p:nvPr/>
        </p:nvSpPr>
        <p:spPr bwMode="auto">
          <a:xfrm>
            <a:off x="2006600" y="4939053"/>
            <a:ext cx="457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smtClean="0">
                <a:solidFill>
                  <a:srgbClr val="FF0000"/>
                </a:solidFill>
              </a:rPr>
              <a:t>Natural     selection</a:t>
            </a:r>
            <a:endParaRPr lang="en-US" altLang="en-US" sz="3200" dirty="0">
              <a:solidFill>
                <a:srgbClr val="FF0000"/>
              </a:solidFill>
            </a:endParaRPr>
          </a:p>
        </p:txBody>
      </p:sp>
    </p:spTree>
    <p:extLst>
      <p:ext uri="{BB962C8B-B14F-4D97-AF65-F5344CB8AC3E}">
        <p14:creationId xmlns:p14="http://schemas.microsoft.com/office/powerpoint/2010/main" val="27869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Mechanisms for Evolution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13 at 7.53.37 PM.png"/>
          <p:cNvPicPr>
            <a:picLocks noChangeAspect="1"/>
          </p:cNvPicPr>
          <p:nvPr/>
        </p:nvPicPr>
        <p:blipFill>
          <a:blip r:embed="rId2"/>
          <a:stretch>
            <a:fillRect/>
          </a:stretch>
        </p:blipFill>
        <p:spPr>
          <a:xfrm>
            <a:off x="0" y="2653216"/>
            <a:ext cx="5830858" cy="4204784"/>
          </a:xfrm>
          <a:prstGeom prst="rect">
            <a:avLst/>
          </a:prstGeom>
        </p:spPr>
      </p:pic>
      <p:pic>
        <p:nvPicPr>
          <p:cNvPr id="5" name="Picture 4" descr="Screen shot 2013-05-13 at 7.53.27 PM.png"/>
          <p:cNvPicPr>
            <a:picLocks noChangeAspect="1"/>
          </p:cNvPicPr>
          <p:nvPr/>
        </p:nvPicPr>
        <p:blipFill>
          <a:blip r:embed="rId3"/>
          <a:stretch>
            <a:fillRect/>
          </a:stretch>
        </p:blipFill>
        <p:spPr>
          <a:xfrm>
            <a:off x="675687" y="0"/>
            <a:ext cx="7817975" cy="2653216"/>
          </a:xfrm>
          <a:prstGeom prst="rect">
            <a:avLst/>
          </a:prstGeom>
        </p:spPr>
      </p:pic>
      <p:pic>
        <p:nvPicPr>
          <p:cNvPr id="6" name="Picture 5" descr="Screen shot 2013-05-13 at 7.53.46 PM.png"/>
          <p:cNvPicPr>
            <a:picLocks noChangeAspect="1"/>
          </p:cNvPicPr>
          <p:nvPr/>
        </p:nvPicPr>
        <p:blipFill>
          <a:blip r:embed="rId4"/>
          <a:stretch>
            <a:fillRect/>
          </a:stretch>
        </p:blipFill>
        <p:spPr>
          <a:xfrm>
            <a:off x="5830858" y="3836930"/>
            <a:ext cx="3313142" cy="1638358"/>
          </a:xfrm>
          <a:prstGeom prst="rect">
            <a:avLst/>
          </a:prstGeom>
        </p:spPr>
      </p:pic>
      <p:sp>
        <p:nvSpPr>
          <p:cNvPr id="8" name="TextBox 7"/>
          <p:cNvSpPr txBox="1"/>
          <p:nvPr/>
        </p:nvSpPr>
        <p:spPr>
          <a:xfrm>
            <a:off x="4683804" y="1911638"/>
            <a:ext cx="2580871" cy="369332"/>
          </a:xfrm>
          <a:prstGeom prst="rect">
            <a:avLst/>
          </a:prstGeom>
          <a:noFill/>
        </p:spPr>
        <p:txBody>
          <a:bodyPr wrap="square" rtlCol="0">
            <a:spAutoFit/>
          </a:bodyPr>
          <a:lstStyle/>
          <a:p>
            <a:r>
              <a:rPr lang="en-US" b="1" dirty="0" smtClean="0">
                <a:solidFill>
                  <a:srgbClr val="0000FF"/>
                </a:solidFill>
              </a:rPr>
              <a:t>NO EVOLUTION!!!</a:t>
            </a:r>
            <a:endParaRPr lang="en-US" b="1" dirty="0">
              <a:solidFill>
                <a:srgbClr val="0000FF"/>
              </a:solidFill>
            </a:endParaRPr>
          </a:p>
        </p:txBody>
      </p:sp>
      <p:sp>
        <p:nvSpPr>
          <p:cNvPr id="9" name="TextBox 8"/>
          <p:cNvSpPr txBox="1"/>
          <p:nvPr/>
        </p:nvSpPr>
        <p:spPr>
          <a:xfrm>
            <a:off x="3249988" y="3098925"/>
            <a:ext cx="1119742" cy="369332"/>
          </a:xfrm>
          <a:prstGeom prst="rect">
            <a:avLst/>
          </a:prstGeom>
          <a:noFill/>
        </p:spPr>
        <p:txBody>
          <a:bodyPr wrap="square" rtlCol="0">
            <a:spAutoFit/>
          </a:bodyPr>
          <a:lstStyle/>
          <a:p>
            <a:r>
              <a:rPr lang="en-US" b="1" dirty="0" smtClean="0">
                <a:solidFill>
                  <a:srgbClr val="0000FF"/>
                </a:solidFill>
              </a:rPr>
              <a:t>    DNA</a:t>
            </a:r>
            <a:endParaRPr lang="en-US" b="1" dirty="0">
              <a:solidFill>
                <a:srgbClr val="0000FF"/>
              </a:solidFill>
            </a:endParaRPr>
          </a:p>
        </p:txBody>
      </p:sp>
      <p:sp>
        <p:nvSpPr>
          <p:cNvPr id="10" name="TextBox 9"/>
          <p:cNvSpPr txBox="1"/>
          <p:nvPr/>
        </p:nvSpPr>
        <p:spPr>
          <a:xfrm>
            <a:off x="2526250" y="3467598"/>
            <a:ext cx="1283609" cy="369332"/>
          </a:xfrm>
          <a:prstGeom prst="rect">
            <a:avLst/>
          </a:prstGeom>
          <a:noFill/>
        </p:spPr>
        <p:txBody>
          <a:bodyPr wrap="square" rtlCol="0">
            <a:spAutoFit/>
          </a:bodyPr>
          <a:lstStyle/>
          <a:p>
            <a:r>
              <a:rPr lang="en-US" b="1" dirty="0" smtClean="0">
                <a:solidFill>
                  <a:srgbClr val="0000FF"/>
                </a:solidFill>
              </a:rPr>
              <a:t>NEGATIVE</a:t>
            </a:r>
            <a:endParaRPr lang="en-US" b="1" dirty="0">
              <a:solidFill>
                <a:srgbClr val="0000FF"/>
              </a:solidFill>
            </a:endParaRPr>
          </a:p>
        </p:txBody>
      </p:sp>
      <p:sp>
        <p:nvSpPr>
          <p:cNvPr id="11" name="TextBox 10"/>
          <p:cNvSpPr txBox="1"/>
          <p:nvPr/>
        </p:nvSpPr>
        <p:spPr>
          <a:xfrm>
            <a:off x="1242641" y="4191289"/>
            <a:ext cx="1283609" cy="369332"/>
          </a:xfrm>
          <a:prstGeom prst="rect">
            <a:avLst/>
          </a:prstGeom>
          <a:noFill/>
        </p:spPr>
        <p:txBody>
          <a:bodyPr wrap="square" rtlCol="0">
            <a:spAutoFit/>
          </a:bodyPr>
          <a:lstStyle/>
          <a:p>
            <a:r>
              <a:rPr lang="en-US" b="1" dirty="0" smtClean="0">
                <a:solidFill>
                  <a:srgbClr val="0000FF"/>
                </a:solidFill>
              </a:rPr>
              <a:t>MANY</a:t>
            </a:r>
            <a:endParaRPr lang="en-US" b="1" dirty="0">
              <a:solidFill>
                <a:srgbClr val="0000FF"/>
              </a:solidFill>
            </a:endParaRPr>
          </a:p>
        </p:txBody>
      </p:sp>
      <p:sp>
        <p:nvSpPr>
          <p:cNvPr id="12" name="TextBox 11"/>
          <p:cNvSpPr txBox="1"/>
          <p:nvPr/>
        </p:nvSpPr>
        <p:spPr>
          <a:xfrm>
            <a:off x="753236" y="5290622"/>
            <a:ext cx="2237298" cy="369332"/>
          </a:xfrm>
          <a:prstGeom prst="rect">
            <a:avLst/>
          </a:prstGeom>
          <a:noFill/>
        </p:spPr>
        <p:txBody>
          <a:bodyPr wrap="square" rtlCol="0">
            <a:spAutoFit/>
          </a:bodyPr>
          <a:lstStyle/>
          <a:p>
            <a:r>
              <a:rPr lang="en-US" b="1" dirty="0" smtClean="0">
                <a:solidFill>
                  <a:srgbClr val="0000FF"/>
                </a:solidFill>
              </a:rPr>
              <a:t>COMBINATIONS</a:t>
            </a:r>
            <a:endParaRPr lang="en-US" b="1" dirty="0">
              <a:solidFill>
                <a:srgbClr val="0000FF"/>
              </a:solidFill>
            </a:endParaRPr>
          </a:p>
        </p:txBody>
      </p:sp>
      <p:sp>
        <p:nvSpPr>
          <p:cNvPr id="13" name="TextBox 12"/>
          <p:cNvSpPr txBox="1"/>
          <p:nvPr/>
        </p:nvSpPr>
        <p:spPr>
          <a:xfrm>
            <a:off x="1796780" y="5920997"/>
            <a:ext cx="2237298" cy="369332"/>
          </a:xfrm>
          <a:prstGeom prst="rect">
            <a:avLst/>
          </a:prstGeom>
          <a:noFill/>
        </p:spPr>
        <p:txBody>
          <a:bodyPr wrap="square" rtlCol="0">
            <a:spAutoFit/>
          </a:bodyPr>
          <a:lstStyle/>
          <a:p>
            <a:r>
              <a:rPr lang="en-US" b="1" dirty="0" smtClean="0">
                <a:solidFill>
                  <a:srgbClr val="0000FF"/>
                </a:solidFill>
              </a:rPr>
              <a:t>INDEPENDENT</a:t>
            </a:r>
            <a:endParaRPr lang="en-US" b="1" dirty="0">
              <a:solidFill>
                <a:srgbClr val="0000FF"/>
              </a:solidFill>
            </a:endParaRPr>
          </a:p>
        </p:txBody>
      </p:sp>
      <p:sp>
        <p:nvSpPr>
          <p:cNvPr id="14" name="TextBox 13"/>
          <p:cNvSpPr txBox="1"/>
          <p:nvPr/>
        </p:nvSpPr>
        <p:spPr>
          <a:xfrm>
            <a:off x="3001998" y="6293243"/>
            <a:ext cx="2237298" cy="369332"/>
          </a:xfrm>
          <a:prstGeom prst="rect">
            <a:avLst/>
          </a:prstGeom>
          <a:noFill/>
        </p:spPr>
        <p:txBody>
          <a:bodyPr wrap="square" rtlCol="0">
            <a:spAutoFit/>
          </a:bodyPr>
          <a:lstStyle/>
          <a:p>
            <a:r>
              <a:rPr lang="en-US" b="1" dirty="0" smtClean="0">
                <a:solidFill>
                  <a:srgbClr val="0000FF"/>
                </a:solidFill>
              </a:rPr>
              <a:t>OVER</a:t>
            </a:r>
            <a:endParaRPr lang="en-US" b="1" dirty="0">
              <a:solidFill>
                <a:srgbClr val="0000FF"/>
              </a:solidFill>
            </a:endParaRPr>
          </a:p>
        </p:txBody>
      </p:sp>
      <p:cxnSp>
        <p:nvCxnSpPr>
          <p:cNvPr id="16" name="Curved Connector 15"/>
          <p:cNvCxnSpPr/>
          <p:nvPr/>
        </p:nvCxnSpPr>
        <p:spPr>
          <a:xfrm flipV="1">
            <a:off x="4683804" y="5290622"/>
            <a:ext cx="2280452" cy="1260396"/>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556785" y="3652593"/>
            <a:ext cx="2089277" cy="368673"/>
          </a:xfrm>
          <a:prstGeom prst="rect">
            <a:avLst/>
          </a:prstGeom>
          <a:noFill/>
        </p:spPr>
        <p:txBody>
          <a:bodyPr wrap="square" rtlCol="0">
            <a:spAutoFit/>
          </a:bodyPr>
          <a:lstStyle/>
          <a:p>
            <a:r>
              <a:rPr lang="en-US" b="1" dirty="0" smtClean="0">
                <a:solidFill>
                  <a:srgbClr val="0000FF"/>
                </a:solidFill>
              </a:rPr>
              <a:t>CROSSING OVER</a:t>
            </a:r>
            <a:endParaRPr lang="en-US" b="1" dirty="0">
              <a:solidFill>
                <a:srgbClr val="0000FF"/>
              </a:solidFill>
            </a:endParaRPr>
          </a:p>
        </p:txBody>
      </p:sp>
      <p:sp>
        <p:nvSpPr>
          <p:cNvPr id="23" name="TextBox 22"/>
          <p:cNvSpPr txBox="1"/>
          <p:nvPr/>
        </p:nvSpPr>
        <p:spPr>
          <a:xfrm>
            <a:off x="6556785" y="5475617"/>
            <a:ext cx="2089277" cy="646331"/>
          </a:xfrm>
          <a:prstGeom prst="rect">
            <a:avLst/>
          </a:prstGeom>
          <a:noFill/>
        </p:spPr>
        <p:txBody>
          <a:bodyPr wrap="square" rtlCol="0">
            <a:spAutoFit/>
          </a:bodyPr>
          <a:lstStyle/>
          <a:p>
            <a:pPr algn="ctr"/>
            <a:r>
              <a:rPr lang="en-US" b="1" dirty="0" smtClean="0">
                <a:solidFill>
                  <a:srgbClr val="0000FF"/>
                </a:solidFill>
              </a:rPr>
              <a:t>CREATES GENETIC VARIATION</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7526"/>
          </a:xfrm>
        </p:spPr>
        <p:txBody>
          <a:bodyPr>
            <a:normAutofit fontScale="90000"/>
          </a:bodyPr>
          <a:lstStyle/>
          <a:p>
            <a:r>
              <a:rPr lang="en-US" dirty="0" smtClean="0"/>
              <a:t>Variation is NECESSARY for Evolution…</a:t>
            </a:r>
            <a:endParaRPr lang="en-US" dirty="0"/>
          </a:p>
        </p:txBody>
      </p:sp>
      <p:pic>
        <p:nvPicPr>
          <p:cNvPr id="4" name="Picture 3" descr="Screen shot 2013-05-13 at 8.09.13 PM.png"/>
          <p:cNvPicPr>
            <a:picLocks noChangeAspect="1"/>
          </p:cNvPicPr>
          <p:nvPr/>
        </p:nvPicPr>
        <p:blipFill>
          <a:blip r:embed="rId2"/>
          <a:stretch>
            <a:fillRect/>
          </a:stretch>
        </p:blipFill>
        <p:spPr>
          <a:xfrm>
            <a:off x="1338230" y="667525"/>
            <a:ext cx="6991567" cy="6009551"/>
          </a:xfrm>
          <a:prstGeom prst="rect">
            <a:avLst/>
          </a:prstGeom>
        </p:spPr>
      </p:pic>
      <p:sp>
        <p:nvSpPr>
          <p:cNvPr id="5" name="Rounded Rectangle 4"/>
          <p:cNvSpPr/>
          <p:nvPr/>
        </p:nvSpPr>
        <p:spPr>
          <a:xfrm>
            <a:off x="1638648" y="5680295"/>
            <a:ext cx="5830858" cy="436945"/>
          </a:xfrm>
          <a:prstGeom prst="roundRect">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37586" y="2990347"/>
            <a:ext cx="3782547" cy="368673"/>
          </a:xfrm>
          <a:prstGeom prst="rect">
            <a:avLst/>
          </a:prstGeom>
          <a:noFill/>
        </p:spPr>
        <p:txBody>
          <a:bodyPr wrap="square" rtlCol="0">
            <a:spAutoFit/>
          </a:bodyPr>
          <a:lstStyle/>
          <a:p>
            <a:r>
              <a:rPr lang="en-US" b="1" dirty="0" smtClean="0">
                <a:solidFill>
                  <a:srgbClr val="0000FF"/>
                </a:solidFill>
              </a:rPr>
              <a:t>Different Phenotypes (appearances)</a:t>
            </a:r>
            <a:endParaRPr lang="en-US" b="1" dirty="0">
              <a:solidFill>
                <a:srgbClr val="0000FF"/>
              </a:solidFill>
            </a:endParaRPr>
          </a:p>
        </p:txBody>
      </p:sp>
      <p:sp>
        <p:nvSpPr>
          <p:cNvPr id="7" name="TextBox 6"/>
          <p:cNvSpPr txBox="1"/>
          <p:nvPr/>
        </p:nvSpPr>
        <p:spPr>
          <a:xfrm>
            <a:off x="3252174" y="3511422"/>
            <a:ext cx="5891825" cy="369332"/>
          </a:xfrm>
          <a:prstGeom prst="rect">
            <a:avLst/>
          </a:prstGeom>
          <a:noFill/>
        </p:spPr>
        <p:txBody>
          <a:bodyPr wrap="square" rtlCol="0">
            <a:spAutoFit/>
          </a:bodyPr>
          <a:lstStyle/>
          <a:p>
            <a:r>
              <a:rPr lang="en-US" b="1" dirty="0" smtClean="0">
                <a:solidFill>
                  <a:srgbClr val="0000FF"/>
                </a:solidFill>
              </a:rPr>
              <a:t>Different Phenotypes (appearances) and work ethic…etc.</a:t>
            </a:r>
            <a:endParaRPr lang="en-US" b="1" dirty="0">
              <a:solidFill>
                <a:srgbClr val="0000FF"/>
              </a:solidFill>
            </a:endParaRPr>
          </a:p>
        </p:txBody>
      </p:sp>
      <p:sp>
        <p:nvSpPr>
          <p:cNvPr id="8" name="TextBox 7"/>
          <p:cNvSpPr txBox="1"/>
          <p:nvPr/>
        </p:nvSpPr>
        <p:spPr>
          <a:xfrm>
            <a:off x="2981255" y="3880754"/>
            <a:ext cx="6162744" cy="523220"/>
          </a:xfrm>
          <a:prstGeom prst="rect">
            <a:avLst/>
          </a:prstGeom>
          <a:noFill/>
        </p:spPr>
        <p:txBody>
          <a:bodyPr wrap="square" rtlCol="0">
            <a:spAutoFit/>
          </a:bodyPr>
          <a:lstStyle/>
          <a:p>
            <a:r>
              <a:rPr lang="en-US" sz="1400" b="1" dirty="0" smtClean="0">
                <a:solidFill>
                  <a:srgbClr val="0000FF"/>
                </a:solidFill>
              </a:rPr>
              <a:t>Creates difference in traits. Some have better traits for the environment than others. These individuals are more successful at reproducing. </a:t>
            </a:r>
            <a:endParaRPr lang="en-US" sz="1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TotalTime>
  <Words>815</Words>
  <Application>Microsoft Office PowerPoint</Application>
  <PresentationFormat>On-screen Show (4:3)</PresentationFormat>
  <Paragraphs>152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Adaptations Increase Fitness!</vt:lpstr>
      <vt:lpstr>Quick Notes </vt:lpstr>
      <vt:lpstr>Adaptations </vt:lpstr>
      <vt:lpstr>Fitness</vt:lpstr>
      <vt:lpstr>Which lion has greatest fitness? (most fit)</vt:lpstr>
      <vt:lpstr>Why?</vt:lpstr>
      <vt:lpstr>Mechanisms for Evolution</vt:lpstr>
      <vt:lpstr>PowerPoint Presentation</vt:lpstr>
      <vt:lpstr>Variation is NECESSARY for Evolution…</vt:lpstr>
      <vt:lpstr>How nature picks the “fittest” organisms: Natural Selection</vt:lpstr>
      <vt:lpstr>CO-EVOLUTION</vt:lpstr>
      <vt:lpstr>Co-Evolution</vt:lpstr>
      <vt:lpstr>PowerPoint Presentation</vt:lpstr>
      <vt:lpstr>Geographic Isolation</vt:lpstr>
      <vt:lpstr>Examples of Geographic Isolation</vt:lpstr>
      <vt:lpstr>GEOGRAPHIC ISOLATION</vt:lpstr>
      <vt:lpstr>Isolation Leads to a new species…</vt:lpstr>
      <vt:lpstr>PowerPoint Presentation</vt:lpstr>
      <vt:lpstr>Just to make sure…</vt:lpstr>
      <vt:lpstr>Patterns of Natural Selection</vt:lpstr>
      <vt:lpstr>Patterns of Natural Selection</vt:lpstr>
      <vt:lpstr>Patterns of Natural Selection</vt:lpstr>
      <vt:lpstr>PRACTICE</vt:lpstr>
      <vt:lpstr>Current Examples of Evolution…</vt:lpstr>
      <vt:lpstr>PowerPoint Presentation</vt:lpstr>
      <vt:lpstr>PowerPoint Presentation</vt:lpstr>
      <vt:lpstr>Practice EOC Question</vt:lpstr>
    </vt:vector>
  </TitlesOfParts>
  <Company>Teach For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Mechanisms for Evolution</dc:title>
  <dc:creator>Bridget Nolan</dc:creator>
  <cp:lastModifiedBy>Mathis, Lindsay A.</cp:lastModifiedBy>
  <cp:revision>32</cp:revision>
  <dcterms:created xsi:type="dcterms:W3CDTF">2013-05-13T23:51:29Z</dcterms:created>
  <dcterms:modified xsi:type="dcterms:W3CDTF">2017-05-09T15:57:16Z</dcterms:modified>
</cp:coreProperties>
</file>